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59" r:id="rId4"/>
    <p:sldId id="269" r:id="rId5"/>
    <p:sldId id="320" r:id="rId6"/>
    <p:sldId id="285" r:id="rId7"/>
    <p:sldId id="286" r:id="rId8"/>
    <p:sldId id="287" r:id="rId9"/>
    <p:sldId id="321" r:id="rId10"/>
    <p:sldId id="288" r:id="rId11"/>
    <p:sldId id="315" r:id="rId12"/>
    <p:sldId id="322" r:id="rId13"/>
    <p:sldId id="316" r:id="rId14"/>
    <p:sldId id="326" r:id="rId15"/>
    <p:sldId id="327" r:id="rId16"/>
    <p:sldId id="317" r:id="rId17"/>
    <p:sldId id="318" r:id="rId18"/>
    <p:sldId id="319" r:id="rId19"/>
    <p:sldId id="323" r:id="rId20"/>
    <p:sldId id="289" r:id="rId21"/>
    <p:sldId id="290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264" r:id="rId42"/>
  </p:sldIdLst>
  <p:sldSz cx="12192000" cy="6858000"/>
  <p:notesSz cx="6858000" cy="9144000"/>
  <p:custShowLst>
    <p:custShow name="재구성한 쇼 1" id="0">
      <p:sldLst>
        <p:sld r:id="rId2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295"/>
    <a:srgbClr val="C8BDB4"/>
    <a:srgbClr val="9299A2"/>
    <a:srgbClr val="AA7E47"/>
    <a:srgbClr val="0E6F50"/>
    <a:srgbClr val="7F766A"/>
    <a:srgbClr val="DDAC73"/>
    <a:srgbClr val="CFA979"/>
    <a:srgbClr val="5D7F60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88" autoAdjust="0"/>
  </p:normalViewPr>
  <p:slideViewPr>
    <p:cSldViewPr snapToGrid="0" showGuides="1">
      <p:cViewPr varScale="1">
        <p:scale>
          <a:sx n="117" d="100"/>
          <a:sy n="117" d="100"/>
        </p:scale>
        <p:origin x="355" y="67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2022-04-05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49" y="8660213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ko-KR" altLang="en-US" dirty="0" err="1" smtClean="0"/>
              <a:t>네이버클라우드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플랫폼 기반의</a:t>
            </a:r>
            <a:r>
              <a:rPr lang="ko-KR" altLang="en-US" dirty="0" smtClean="0"/>
              <a:t> 네트워킹 서비스에 대해 </a:t>
            </a:r>
            <a:r>
              <a:rPr lang="ko-KR" altLang="en-US" dirty="0" err="1" smtClean="0"/>
              <a:t>발표하게된</a:t>
            </a:r>
            <a:r>
              <a:rPr lang="ko-KR" altLang="en-US" dirty="0" smtClean="0"/>
              <a:t> 굿어스데이터의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사업부 신입사원 </a:t>
            </a:r>
            <a:r>
              <a:rPr lang="ko-KR" altLang="en-US" dirty="0" err="1" smtClean="0"/>
              <a:t>이호창입니다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44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Nat Gateway</a:t>
            </a:r>
            <a:r>
              <a:rPr lang="ko-KR" altLang="en-US" baseline="0" dirty="0" smtClean="0"/>
              <a:t>는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프라이빗서버의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변환하여 인터넷 아웃바운드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통신만을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외부에서 내부 자원으로의 직접적인 연결은 불가합니다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말안해도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인터넷 접점에 위치하며 사설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변환하여 인터넷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Outbound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지원합니다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자원과 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1:1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구조가 아니므로 외부에서 내부 자원으로의 직접적인 연결은 불가합니다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라우트테이블는</a:t>
            </a:r>
            <a:r>
              <a:rPr lang="ko-KR" altLang="en-US" baseline="0" dirty="0" smtClean="0"/>
              <a:t> 외부 연계 네트워크 및 내부 사설 통신 간 흐름을 제어하는 기능을 가지고 있어 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NAT Gateway</a:t>
            </a:r>
            <a:r>
              <a:rPr lang="ko-KR" altLang="en-US" baseline="0" dirty="0" smtClean="0"/>
              <a:t>를 생성하여  </a:t>
            </a:r>
            <a:r>
              <a:rPr lang="ko-KR" altLang="en-US" baseline="0" dirty="0" err="1" smtClean="0"/>
              <a:t>라우트테이블에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나트</a:t>
            </a:r>
            <a:r>
              <a:rPr lang="ko-KR" altLang="en-US" baseline="0" dirty="0" smtClean="0"/>
              <a:t> 게이트웨이를 집어넣어 사용하게 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자세한 내용은 다음페이지에서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9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VPC </a:t>
            </a:r>
            <a:r>
              <a:rPr lang="ko-KR" altLang="en-US" dirty="0" err="1" smtClean="0"/>
              <a:t>피어링은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간 연결을 위한 기능으로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내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간 연결</a:t>
            </a:r>
            <a:r>
              <a:rPr lang="ko-KR" altLang="en-US" baseline="0" dirty="0" smtClean="0"/>
              <a:t> 뿐만 아니라 다른 계정과의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연결도 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</a:t>
            </a:r>
            <a:r>
              <a:rPr lang="ko-KR" altLang="en-US" baseline="0" dirty="0" err="1" smtClean="0"/>
              <a:t>타계정과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연결을 테스트 해보았습니다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뒤로 넘기면서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9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로드밸런서는</a:t>
            </a:r>
            <a:r>
              <a:rPr lang="ko-KR" altLang="en-US" dirty="0" smtClean="0"/>
              <a:t> 부하 분산을 위해 서버 </a:t>
            </a:r>
            <a:r>
              <a:rPr lang="ko-KR" altLang="en-US" dirty="0" err="1" smtClean="0"/>
              <a:t>앞단에서</a:t>
            </a:r>
            <a:r>
              <a:rPr lang="ko-KR" altLang="en-US" dirty="0" smtClean="0"/>
              <a:t> 트래픽을 분산 시켜주는 기술입니다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6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dirty="0" err="1" smtClean="0"/>
              <a:t>로드밸런서의</a:t>
            </a:r>
            <a:r>
              <a:rPr lang="ko-KR" altLang="en-US" sz="1200" b="0" dirty="0" smtClean="0"/>
              <a:t> 내용은 그림으로 설명해드리겠습니다</a:t>
            </a:r>
            <a:r>
              <a:rPr lang="en-US" altLang="ko-KR" sz="1200" b="0" dirty="0" smtClean="0"/>
              <a:t>.</a:t>
            </a:r>
          </a:p>
          <a:p>
            <a:r>
              <a:rPr lang="ko-KR" altLang="en-US" sz="1200" b="0" dirty="0" smtClean="0"/>
              <a:t>클라이언트가 적을 경우에는 서버는 여유롭게 사용자가 원하는 결과를 응답할 수 있습니다</a:t>
            </a:r>
            <a:r>
              <a:rPr lang="en-US" altLang="ko-KR" sz="1200" b="0" dirty="0" smtClean="0"/>
              <a:t>. </a:t>
            </a:r>
          </a:p>
          <a:p>
            <a:r>
              <a:rPr lang="ko-KR" altLang="en-US" sz="1200" b="0" dirty="0" smtClean="0"/>
              <a:t>하지만 클라이언트가 한 </a:t>
            </a:r>
            <a:r>
              <a:rPr lang="ko-KR" altLang="en-US" sz="1200" b="0" dirty="0" err="1" smtClean="0"/>
              <a:t>두명이</a:t>
            </a:r>
            <a:r>
              <a:rPr lang="ko-KR" altLang="en-US" sz="1200" b="0" dirty="0" smtClean="0"/>
              <a:t> 아닌 수천만명이라면 서버는 모든 사람들의 응답을 해주기 어려워 동작이 멈추게 됩니다</a:t>
            </a:r>
            <a:r>
              <a:rPr lang="en-US" altLang="ko-KR" sz="1200" b="0" dirty="0" smtClean="0"/>
              <a:t>.</a:t>
            </a:r>
          </a:p>
          <a:p>
            <a:r>
              <a:rPr lang="ko-KR" altLang="en-US" sz="1200" b="0" dirty="0" smtClean="0"/>
              <a:t>그래서 왼쪽 아래와 같이 </a:t>
            </a:r>
            <a:r>
              <a:rPr lang="ko-KR" altLang="en-US" sz="1200" b="0" dirty="0" err="1" smtClean="0"/>
              <a:t>여러대의</a:t>
            </a:r>
            <a:r>
              <a:rPr lang="ko-KR" altLang="en-US" sz="1200" b="0" dirty="0" smtClean="0"/>
              <a:t> 서버에게 균등하게 트래픽을 분산시켜주는 기술인 </a:t>
            </a:r>
            <a:r>
              <a:rPr lang="ko-KR" altLang="en-US" sz="1200" b="0" dirty="0" err="1" smtClean="0"/>
              <a:t>로드밸런서를</a:t>
            </a:r>
            <a:r>
              <a:rPr lang="ko-KR" altLang="en-US" sz="1200" b="0" dirty="0" smtClean="0"/>
              <a:t> 사용하게 됩니다</a:t>
            </a:r>
            <a:r>
              <a:rPr lang="en-US" altLang="ko-KR" sz="1200" b="0" dirty="0" smtClean="0"/>
              <a:t>.</a:t>
            </a:r>
          </a:p>
          <a:p>
            <a:r>
              <a:rPr lang="ko-KR" altLang="en-US" sz="1200" b="0" dirty="0" smtClean="0"/>
              <a:t>로드 </a:t>
            </a:r>
            <a:r>
              <a:rPr lang="ko-KR" altLang="en-US" sz="1200" b="0" dirty="0" err="1" smtClean="0"/>
              <a:t>밸런서가</a:t>
            </a:r>
            <a:r>
              <a:rPr lang="ko-KR" altLang="en-US" sz="1200" b="0" dirty="0" smtClean="0"/>
              <a:t> 서버를 선택하는 기준에 대해서는 </a:t>
            </a:r>
            <a:r>
              <a:rPr lang="en-US" altLang="ko-KR" sz="1200" b="0" dirty="0" smtClean="0"/>
              <a:t>3</a:t>
            </a:r>
            <a:r>
              <a:rPr lang="ko-KR" altLang="en-US" sz="1200" b="0" dirty="0" smtClean="0"/>
              <a:t>가지 알고리즘이 있습니다</a:t>
            </a:r>
            <a:r>
              <a:rPr lang="en-US" altLang="ko-KR" sz="1200" b="0" dirty="0" smtClean="0"/>
              <a:t>. (</a:t>
            </a:r>
            <a:r>
              <a:rPr lang="ko-KR" altLang="en-US" sz="1200" b="0" dirty="0" smtClean="0"/>
              <a:t>넘기면서</a:t>
            </a:r>
            <a:r>
              <a:rPr lang="en-US" altLang="ko-KR" sz="1200" b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378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sz="1200" b="0" baseline="0" dirty="0" smtClean="0"/>
              <a:t>라운드 로빈</a:t>
            </a:r>
            <a:r>
              <a:rPr lang="en-US" altLang="ko-KR" sz="1200" b="0" baseline="0" dirty="0" smtClean="0"/>
              <a:t>, </a:t>
            </a:r>
            <a:r>
              <a:rPr lang="ko-KR" altLang="en-US" sz="1200" b="0" baseline="0" dirty="0" err="1" smtClean="0"/>
              <a:t>레스트</a:t>
            </a:r>
            <a:r>
              <a:rPr lang="ko-KR" altLang="en-US" sz="1200" b="0" baseline="0" dirty="0" smtClean="0"/>
              <a:t> 커넥션</a:t>
            </a:r>
            <a:r>
              <a:rPr lang="en-US" altLang="ko-KR" sz="1200" b="0" baseline="0" dirty="0" smtClean="0"/>
              <a:t>, </a:t>
            </a:r>
            <a:r>
              <a:rPr lang="ko-KR" altLang="en-US" sz="1200" b="0" baseline="0" dirty="0" smtClean="0"/>
              <a:t>소스 </a:t>
            </a:r>
            <a:r>
              <a:rPr lang="ko-KR" altLang="en-US" sz="1200" b="0" baseline="0" dirty="0" err="1" smtClean="0"/>
              <a:t>아이피</a:t>
            </a:r>
            <a:r>
              <a:rPr lang="ko-KR" altLang="en-US" sz="1200" b="0" baseline="0" dirty="0" smtClean="0"/>
              <a:t> </a:t>
            </a:r>
            <a:r>
              <a:rPr lang="ko-KR" altLang="en-US" sz="1200" b="0" baseline="0" dirty="0" err="1" smtClean="0"/>
              <a:t>해쉬가</a:t>
            </a:r>
            <a:r>
              <a:rPr lang="ko-KR" altLang="en-US" sz="1200" b="0" baseline="0" dirty="0" smtClean="0"/>
              <a:t> 존재합니다</a:t>
            </a:r>
            <a:endParaRPr lang="en-US" altLang="ko-KR" sz="1200" b="0" baseline="0" dirty="0" smtClean="0"/>
          </a:p>
          <a:p>
            <a:endParaRPr lang="en-US" altLang="ko-KR" sz="1200" b="0" baseline="0" dirty="0" smtClean="0"/>
          </a:p>
          <a:p>
            <a:r>
              <a:rPr lang="ko-KR" altLang="en-US" sz="1200" b="0" baseline="0" dirty="0" smtClean="0"/>
              <a:t>가장 기본인 라운드 로빈은 </a:t>
            </a:r>
            <a:r>
              <a:rPr lang="ko-KR" altLang="en-US" sz="1200" b="0" baseline="0" dirty="0" err="1" smtClean="0"/>
              <a:t>클라어언트에서</a:t>
            </a:r>
            <a:r>
              <a:rPr lang="ko-KR" altLang="en-US" sz="1200" b="0" baseline="0" dirty="0" smtClean="0"/>
              <a:t> 요청이 오면 서버에 </a:t>
            </a:r>
            <a:r>
              <a:rPr lang="en-US" altLang="ko-KR" sz="1200" b="0" baseline="0" dirty="0" smtClean="0"/>
              <a:t>1</a:t>
            </a:r>
            <a:r>
              <a:rPr lang="ko-KR" altLang="en-US" sz="1200" b="0" baseline="0" dirty="0" smtClean="0"/>
              <a:t>개씩 분배하는 방식입니다</a:t>
            </a:r>
            <a:r>
              <a:rPr lang="en-US" altLang="ko-KR" sz="1200" b="0" baseline="0" dirty="0" smtClean="0"/>
              <a:t>.</a:t>
            </a:r>
          </a:p>
          <a:p>
            <a:endParaRPr lang="en-US" altLang="ko-KR" sz="1200" b="0" baseline="0" dirty="0" smtClean="0"/>
          </a:p>
          <a:p>
            <a:r>
              <a:rPr lang="ko-KR" altLang="en-US" sz="1200" b="0" baseline="0" dirty="0" smtClean="0"/>
              <a:t>나머지 알고리즘의 정의는 아래와 같습니다</a:t>
            </a:r>
            <a:r>
              <a:rPr lang="en-US" altLang="ko-KR" sz="1200" b="0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로드밸런서의</a:t>
            </a:r>
            <a:r>
              <a:rPr lang="ko-KR" altLang="en-US" dirty="0" smtClean="0"/>
              <a:t> 종류에는 애플리케이션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 프록시 가 존재 합니다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baseline="0" dirty="0" smtClean="0"/>
          </a:p>
          <a:p>
            <a:r>
              <a:rPr lang="ko-KR" altLang="en-US" sz="1200" b="0" dirty="0" smtClean="0"/>
              <a:t>정의는 아래와 같습니다</a:t>
            </a:r>
            <a:endParaRPr lang="en-US" altLang="ko-KR" sz="1200" b="0" dirty="0" smtClean="0"/>
          </a:p>
          <a:p>
            <a:endParaRPr lang="en-US" altLang="ko-KR" sz="1200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/>
              <a:t>2</a:t>
            </a:r>
            <a:r>
              <a:rPr lang="ko-KR" altLang="en-US" sz="1200" b="0" dirty="0" smtClean="0"/>
              <a:t>개의 </a:t>
            </a:r>
            <a:r>
              <a:rPr lang="ko-KR" altLang="en-US" sz="1200" b="0" dirty="0" err="1" smtClean="0"/>
              <a:t>로드밸런서가</a:t>
            </a:r>
            <a:r>
              <a:rPr lang="ko-KR" altLang="en-US" sz="1200" b="0" dirty="0" smtClean="0"/>
              <a:t> 존재한다면 </a:t>
            </a:r>
            <a:r>
              <a:rPr lang="ko-KR" altLang="en-US" sz="1200" b="0" dirty="0" err="1" smtClean="0"/>
              <a:t>장애발생시</a:t>
            </a:r>
            <a:r>
              <a:rPr lang="ko-KR" altLang="en-US" sz="1200" b="0" baseline="0" dirty="0" smtClean="0"/>
              <a:t> </a:t>
            </a:r>
            <a:r>
              <a:rPr lang="ko-KR" altLang="en-US" sz="1200" b="0" dirty="0" smtClean="0"/>
              <a:t>장애 극복을 </a:t>
            </a:r>
            <a:r>
              <a:rPr lang="ko-KR" altLang="en-US" sz="1200" b="0" dirty="0" err="1" smtClean="0"/>
              <a:t>할수있습니다</a:t>
            </a:r>
            <a:r>
              <a:rPr lang="en-US" altLang="ko-KR" sz="1200" b="0" dirty="0" smtClean="0"/>
              <a:t>.</a:t>
            </a:r>
          </a:p>
          <a:p>
            <a:endParaRPr lang="en-US" altLang="ko-KR" sz="1200" b="0" dirty="0" smtClean="0"/>
          </a:p>
          <a:p>
            <a:r>
              <a:rPr lang="ko-KR" altLang="en-US" sz="1200" b="0" dirty="0" err="1" smtClean="0"/>
              <a:t>이중화된</a:t>
            </a:r>
            <a:r>
              <a:rPr lang="ko-KR" altLang="en-US" sz="1200" b="0" dirty="0" smtClean="0"/>
              <a:t> </a:t>
            </a:r>
            <a:r>
              <a:rPr lang="ko-KR" altLang="en-US" sz="1200" b="0" dirty="0" err="1" smtClean="0"/>
              <a:t>로드밸런서들은</a:t>
            </a:r>
            <a:r>
              <a:rPr lang="ko-KR" altLang="en-US" sz="1200" b="0" dirty="0" smtClean="0"/>
              <a:t> 서로 헬스 </a:t>
            </a:r>
            <a:r>
              <a:rPr lang="ko-KR" altLang="en-US" sz="1200" b="0" dirty="0" err="1" smtClean="0"/>
              <a:t>체크를하고</a:t>
            </a:r>
            <a:r>
              <a:rPr lang="ko-KR" altLang="en-US" sz="1200" b="0" dirty="0" smtClean="0"/>
              <a:t> 메인 로드 </a:t>
            </a:r>
            <a:r>
              <a:rPr lang="ko-KR" altLang="en-US" sz="1200" b="0" dirty="0" err="1" smtClean="0"/>
              <a:t>밸런서가</a:t>
            </a:r>
            <a:r>
              <a:rPr lang="ko-KR" altLang="en-US" sz="1200" b="0" dirty="0" smtClean="0"/>
              <a:t> 동작하지 않으면 여분의 </a:t>
            </a:r>
            <a:r>
              <a:rPr lang="ko-KR" altLang="en-US" sz="1200" b="0" dirty="0" err="1" smtClean="0"/>
              <a:t>로드밸런서로</a:t>
            </a:r>
            <a:r>
              <a:rPr lang="ko-KR" altLang="en-US" sz="1200" b="0" dirty="0" smtClean="0"/>
              <a:t> 변경됩니다</a:t>
            </a:r>
            <a:r>
              <a:rPr lang="en-US" altLang="ko-KR" sz="1200" b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baseline="0" dirty="0" smtClean="0"/>
              <a:t>다음은 로드 </a:t>
            </a:r>
            <a:r>
              <a:rPr lang="ko-KR" altLang="en-US" sz="1200" b="0" baseline="0" dirty="0" err="1" smtClean="0"/>
              <a:t>밸런서를</a:t>
            </a:r>
            <a:r>
              <a:rPr lang="ko-KR" altLang="en-US" sz="1200" b="0" baseline="0" dirty="0" smtClean="0"/>
              <a:t> 만들기 위해서는 타겟 그룹이 필요합니다</a:t>
            </a:r>
            <a:r>
              <a:rPr lang="en-US" altLang="ko-KR" sz="1200" b="0" baseline="0" dirty="0" smtClean="0"/>
              <a:t>.(</a:t>
            </a:r>
            <a:r>
              <a:rPr lang="ko-KR" altLang="en-US" sz="1200" b="0" baseline="0" dirty="0" smtClean="0"/>
              <a:t>넘기면서</a:t>
            </a:r>
            <a:r>
              <a:rPr lang="en-US" altLang="ko-KR" sz="1200" b="0" baseline="0" dirty="0" smtClean="0"/>
              <a:t>)</a:t>
            </a:r>
            <a:endParaRPr lang="en-US" altLang="ko-KR" sz="1200" b="0" dirty="0" smtClean="0"/>
          </a:p>
          <a:p>
            <a:endParaRPr lang="en-US" altLang="ko-KR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31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타겟그룹은</a:t>
            </a:r>
            <a:r>
              <a:rPr lang="ko-KR" altLang="en-US" dirty="0" smtClean="0"/>
              <a:t> 요청을 처리할 대상에 대한 집합으로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동일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내에 있는 서버들에 대해 타겟 그룹 생성이 가능하며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타겟 그룹 안에 있는 서버를 다른 타겟 그룹에 속하게 할 수 있지만 타겟 그룹을 다수의 </a:t>
            </a:r>
            <a:r>
              <a:rPr lang="ko-KR" altLang="en-US" dirty="0" err="1" smtClean="0"/>
              <a:t>로드밸런서에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연결할수</a:t>
            </a:r>
            <a:r>
              <a:rPr lang="ko-KR" altLang="en-US" dirty="0" smtClean="0"/>
              <a:t> 없습니다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타겟그룹</a:t>
            </a:r>
            <a:r>
              <a:rPr lang="ko-KR" altLang="en-US" dirty="0" smtClean="0"/>
              <a:t> 프로토콜은 </a:t>
            </a:r>
            <a:r>
              <a:rPr lang="en-US" altLang="ko-KR" dirty="0" smtClean="0"/>
              <a:t>TCP,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프록시 </a:t>
            </a:r>
            <a:r>
              <a:rPr lang="en-US" altLang="ko-KR" baseline="0" dirty="0" smtClean="0"/>
              <a:t>TCP, HTTP, HTTPS</a:t>
            </a:r>
            <a:r>
              <a:rPr lang="ko-KR" altLang="en-US" baseline="0" dirty="0" smtClean="0"/>
              <a:t>가 존재합니다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정의는 </a:t>
            </a:r>
            <a:r>
              <a:rPr lang="ko-KR" altLang="en-US" dirty="0" smtClean="0"/>
              <a:t>아래와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타겟 그룹과 </a:t>
            </a:r>
            <a:r>
              <a:rPr lang="ko-KR" altLang="en-US" dirty="0" err="1" smtClean="0"/>
              <a:t>로드밸런서의</a:t>
            </a:r>
            <a:r>
              <a:rPr lang="ko-KR" altLang="en-US" dirty="0" smtClean="0"/>
              <a:t> 테스트를 진행하였습니다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5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DNS+ </a:t>
            </a:r>
            <a:r>
              <a:rPr lang="ko-KR" altLang="en-US" dirty="0" smtClean="0"/>
              <a:t>는 사라진 기능입니다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글로벌 </a:t>
            </a:r>
            <a:r>
              <a:rPr lang="en-US" altLang="ko-KR" dirty="0" smtClean="0"/>
              <a:t>DNS</a:t>
            </a:r>
            <a:r>
              <a:rPr lang="ko-KR" altLang="en-US" baseline="0" dirty="0" smtClean="0"/>
              <a:t>는 도메인 등록 서비스로 다양한 레코드 타입을 지원합니다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3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CDN+ </a:t>
            </a:r>
            <a:r>
              <a:rPr lang="ko-KR" altLang="en-US" dirty="0" smtClean="0"/>
              <a:t>와</a:t>
            </a:r>
            <a:r>
              <a:rPr lang="ko-KR" altLang="en-US" baseline="0" dirty="0" smtClean="0"/>
              <a:t> 글로벌 </a:t>
            </a:r>
            <a:r>
              <a:rPr lang="en-US" altLang="ko-KR" baseline="0" dirty="0" smtClean="0"/>
              <a:t>CDN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컴텐츠를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캐싱하여</a:t>
            </a:r>
            <a:r>
              <a:rPr lang="ko-KR" altLang="en-US" baseline="0" dirty="0" smtClean="0"/>
              <a:t> 보다 빠르고 안정적으로 사용자에게 전송하는 서비스로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대규모 트래픽에 효과적으로 대응하기 위한 서비스 입니다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38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 그림과 같이 </a:t>
            </a:r>
            <a:r>
              <a:rPr lang="en-US" altLang="ko-KR" dirty="0" smtClean="0"/>
              <a:t>a</a:t>
            </a:r>
            <a:r>
              <a:rPr lang="ko-KR" altLang="en-US" dirty="0" smtClean="0"/>
              <a:t>는 다이렉트로 전송해줘서 대규모로</a:t>
            </a:r>
            <a:r>
              <a:rPr lang="ko-KR" altLang="en-US" baseline="0" dirty="0" smtClean="0"/>
              <a:t> 트래픽이 </a:t>
            </a:r>
            <a:r>
              <a:rPr lang="ko-KR" altLang="en-US" baseline="0" dirty="0" err="1" smtClean="0"/>
              <a:t>발생할때</a:t>
            </a:r>
            <a:r>
              <a:rPr lang="ko-KR" altLang="en-US" baseline="0" dirty="0" smtClean="0"/>
              <a:t> 문제가 생깁니다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</a:t>
            </a:r>
            <a:endParaRPr lang="en-US" altLang="ko-KR" baseline="0" dirty="0" smtClean="0"/>
          </a:p>
          <a:p>
            <a:r>
              <a:rPr lang="en-US" altLang="ko-KR" baseline="0" dirty="0" smtClean="0"/>
              <a:t>CDN</a:t>
            </a:r>
            <a:r>
              <a:rPr lang="ko-KR" altLang="en-US" baseline="0" dirty="0" smtClean="0"/>
              <a:t> 기술을 이용하면</a:t>
            </a:r>
            <a:r>
              <a:rPr lang="en-US" altLang="ko-KR" baseline="0" dirty="0" smtClean="0"/>
              <a:t> b</a:t>
            </a:r>
            <a:r>
              <a:rPr lang="ko-KR" altLang="en-US" baseline="0" dirty="0" smtClean="0"/>
              <a:t>와 같이 사용자가 인터넷상에서 가장 가까운 곳의 서버로 </a:t>
            </a:r>
            <a:r>
              <a:rPr lang="ko-KR" altLang="en-US" baseline="0" dirty="0" err="1" smtClean="0"/>
              <a:t>컨테츠를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전송받아</a:t>
            </a:r>
            <a:r>
              <a:rPr lang="ko-KR" altLang="en-US" baseline="0" dirty="0" smtClean="0"/>
              <a:t> 트래픽이 특정 서버에 집중되지않고 각 서버로 분산되어 대규모 트래픽에 효과적으로 </a:t>
            </a:r>
            <a:r>
              <a:rPr lang="ko-KR" altLang="en-US" baseline="0" dirty="0" err="1" smtClean="0"/>
              <a:t>대응할수있습니다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CDN </a:t>
            </a:r>
            <a:r>
              <a:rPr lang="ko-KR" altLang="en-US" dirty="0" smtClean="0"/>
              <a:t>생성해보겠습니다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7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번호 순서대로 생성을 진행하게 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번에 보시면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범위가 있는데 이건 </a:t>
            </a:r>
            <a:r>
              <a:rPr lang="en-US" altLang="ko-KR" dirty="0" smtClean="0"/>
              <a:t>RFC 1918</a:t>
            </a:r>
            <a:r>
              <a:rPr lang="ko-KR" altLang="en-US" dirty="0" smtClean="0"/>
              <a:t>에 명시된 사설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대역인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로만 설정이 가능합니다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대역은 오른쪽에 보시는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대역입니다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생성을 누르게 되면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다음장</a:t>
            </a:r>
            <a:r>
              <a:rPr lang="ko-KR" altLang="en-US" dirty="0" smtClean="0"/>
              <a:t> 넘기면서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2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발표하게될</a:t>
            </a:r>
            <a:r>
              <a:rPr lang="ko-KR" altLang="en-US" dirty="0" smtClean="0"/>
              <a:t> 목차는 </a:t>
            </a:r>
            <a:r>
              <a:rPr lang="ko-KR" altLang="en-US" dirty="0" err="1" smtClean="0"/>
              <a:t>이와같습니다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VPC</a:t>
            </a:r>
            <a:r>
              <a:rPr lang="ko-KR" altLang="en-US" dirty="0" smtClean="0"/>
              <a:t>가 생성이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오른쪽에 보시면 </a:t>
            </a:r>
            <a:r>
              <a:rPr lang="ko-KR" altLang="en-US" dirty="0" err="1" smtClean="0"/>
              <a:t>사이더</a:t>
            </a:r>
            <a:r>
              <a:rPr lang="ko-KR" altLang="en-US" dirty="0" smtClean="0"/>
              <a:t> 블록이 존재하는데 그건 </a:t>
            </a:r>
            <a:r>
              <a:rPr lang="en-US" altLang="ko-KR" dirty="0" smtClean="0"/>
              <a:t>VPC </a:t>
            </a:r>
            <a:r>
              <a:rPr lang="ko-KR" altLang="en-US" dirty="0" err="1" smtClean="0"/>
              <a:t>생성할때</a:t>
            </a:r>
            <a:r>
              <a:rPr lang="ko-KR" altLang="en-US" dirty="0" smtClean="0"/>
              <a:t> 본인이 설정하신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주소에 해당합니다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의미는 </a:t>
            </a:r>
            <a:r>
              <a:rPr lang="ko-KR" altLang="en-US" dirty="0" err="1" smtClean="0"/>
              <a:t>위와같이</a:t>
            </a:r>
            <a:r>
              <a:rPr lang="ko-KR" altLang="en-US" dirty="0" smtClean="0"/>
              <a:t> 의미합니다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148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왼쪽과 같이 이름과 적용될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선택후</a:t>
            </a:r>
            <a:r>
              <a:rPr lang="ko-KR" altLang="en-US" baseline="0" dirty="0" smtClean="0"/>
              <a:t> 생성을 </a:t>
            </a:r>
            <a:r>
              <a:rPr lang="ko-KR" altLang="en-US" baseline="0" dirty="0" err="1" smtClean="0"/>
              <a:t>하게되면</a:t>
            </a:r>
            <a:r>
              <a:rPr lang="ko-KR" altLang="en-US" baseline="0" dirty="0" smtClean="0"/>
              <a:t> 오른쪽과 같이 </a:t>
            </a:r>
            <a:r>
              <a:rPr lang="en-US" altLang="ko-KR" baseline="0" dirty="0" smtClean="0"/>
              <a:t>NACL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생성이됩니다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번에 룰 설정을 </a:t>
            </a:r>
            <a:r>
              <a:rPr lang="ko-KR" altLang="en-US" dirty="0" err="1" smtClean="0"/>
              <a:t>선택하게되면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인바운드규칙와</a:t>
            </a:r>
            <a:r>
              <a:rPr lang="ko-KR" altLang="en-US" dirty="0" smtClean="0"/>
              <a:t> 아웃바운드규칙을 </a:t>
            </a:r>
            <a:r>
              <a:rPr lang="ko-KR" altLang="en-US" dirty="0" err="1" smtClean="0"/>
              <a:t>설정할수있습니다</a:t>
            </a:r>
            <a:endParaRPr lang="en-US" altLang="ko-KR" dirty="0" smtClean="0"/>
          </a:p>
          <a:p>
            <a:r>
              <a:rPr lang="ko-KR" altLang="en-US" dirty="0" smtClean="0"/>
              <a:t>이 규칙으로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를 보호하게 됩니다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넘긴다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58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NACL </a:t>
            </a:r>
            <a:r>
              <a:rPr lang="ko-KR" altLang="en-US" dirty="0" smtClean="0"/>
              <a:t>규칙을 설정하게 되는데 위 그림과 같이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199</a:t>
            </a:r>
            <a:r>
              <a:rPr lang="ko-KR" altLang="en-US" dirty="0" smtClean="0"/>
              <a:t>번은 모든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포트에 대해 차단을 </a:t>
            </a:r>
            <a:r>
              <a:rPr lang="ko-KR" altLang="en-US" dirty="0" err="1" smtClean="0"/>
              <a:t>하게되고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ACG</a:t>
            </a:r>
            <a:r>
              <a:rPr lang="ko-KR" altLang="en-US" dirty="0" smtClean="0"/>
              <a:t>에서 접근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허용해준다 한들 모두 차단이 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왜나하면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ACG</a:t>
            </a:r>
            <a:r>
              <a:rPr lang="ko-KR" altLang="en-US" dirty="0" smtClean="0"/>
              <a:t>보다 </a:t>
            </a:r>
            <a:r>
              <a:rPr lang="ko-KR" altLang="en-US" dirty="0" err="1" smtClean="0"/>
              <a:t>앞단에서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차단해주기때문입니다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우선순위를 이용해서 접근해줄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포트에 대해 허용을 </a:t>
            </a:r>
            <a:r>
              <a:rPr lang="ko-KR" altLang="en-US" dirty="0" err="1" smtClean="0"/>
              <a:t>해주므로써</a:t>
            </a:r>
            <a:r>
              <a:rPr lang="ko-KR" altLang="en-US" dirty="0" smtClean="0"/>
              <a:t> 보안을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있게 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54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배치시킬 </a:t>
            </a:r>
            <a:r>
              <a:rPr lang="en-US" altLang="ko-KR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선택합니다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범위는 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주소 범위 내에서 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 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범위를 일부 할당하면 됩니다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가용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한국의 경우 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KR-1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KR-2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존재하고 한국만 </a:t>
            </a:r>
            <a:r>
              <a:rPr lang="ko-KR" altLang="en-US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멀티존을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제공하며 나머지 나라에서는 </a:t>
            </a:r>
            <a:r>
              <a:rPr lang="ko-KR" altLang="en-US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싱글존을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제공합니다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0"/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</a:t>
            </a:r>
            <a:r>
              <a:rPr lang="ko-KR" altLang="en-US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말씀드린거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처럼 </a:t>
            </a:r>
            <a:r>
              <a:rPr lang="en-US" altLang="ko-KR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보안을 강화해주기위해 설정해준것을 넣으면 되고</a:t>
            </a:r>
            <a:endParaRPr lang="en-US" altLang="ko-KR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Internt</a:t>
            </a:r>
            <a:r>
              <a:rPr lang="en-US" altLang="ko-KR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</a:t>
            </a:r>
            <a:r>
              <a:rPr lang="ko-KR" alt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전용 여부</a:t>
            </a:r>
            <a:r>
              <a:rPr lang="ko-KR" alt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ko-KR" altLang="en-US" sz="16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선택할수있습니다</a:t>
            </a:r>
            <a:r>
              <a:rPr lang="en-US" altLang="ko-K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용도는  용도에 맞게끔 설정해주면 </a:t>
            </a:r>
            <a:r>
              <a:rPr lang="ko-KR" altLang="en-US" sz="16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오른쪿과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같이 설정한 그대로 </a:t>
            </a:r>
            <a:r>
              <a:rPr lang="ko-KR" altLang="en-US" sz="16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서브넷이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6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생성이됩니다</a:t>
            </a:r>
            <a:r>
              <a:rPr lang="en-US" altLang="ko-K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넘겨</a:t>
            </a:r>
            <a:r>
              <a:rPr lang="en-US" altLang="ko-KR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600" dirty="0" smtClean="0"/>
          </a:p>
          <a:p>
            <a:endParaRPr lang="en-US" altLang="ko-KR" sz="16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696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나트</a:t>
            </a:r>
            <a:r>
              <a:rPr lang="ko-KR" altLang="en-US" dirty="0" smtClean="0"/>
              <a:t> 게이트웨이 생성</a:t>
            </a:r>
            <a:r>
              <a:rPr lang="ko-KR" altLang="en-US" baseline="0" dirty="0" smtClean="0"/>
              <a:t> 과정입니다</a:t>
            </a:r>
            <a:r>
              <a:rPr lang="en-US" altLang="ko-KR" baseline="0" dirty="0" smtClean="0"/>
              <a:t>.</a:t>
            </a: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 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위치할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게이트웨이를 생성하게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생성된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상세정보 탭에 표기된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인터넷 통신 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 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게이트웨트를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사용하기 위해서는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라우트테이블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설정이 필요합니다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넘기면서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66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서브넷</a:t>
            </a:r>
            <a:r>
              <a:rPr lang="ko-KR" altLang="en-US" dirty="0" smtClean="0"/>
              <a:t> 생성시 자동으로 </a:t>
            </a:r>
            <a:r>
              <a:rPr lang="ko-KR" altLang="en-US" dirty="0" err="1" smtClean="0"/>
              <a:t>라우트</a:t>
            </a:r>
            <a:r>
              <a:rPr lang="ko-KR" altLang="en-US" dirty="0" smtClean="0"/>
              <a:t> 테이블이 만들어지는데 </a:t>
            </a:r>
            <a:r>
              <a:rPr lang="ko-KR" altLang="en-US" baseline="0" dirty="0" smtClean="0"/>
              <a:t> 다른 </a:t>
            </a:r>
            <a:r>
              <a:rPr lang="ko-KR" altLang="en-US" dirty="0" err="1" smtClean="0"/>
              <a:t>서브넷에</a:t>
            </a:r>
            <a:r>
              <a:rPr lang="ko-KR" altLang="en-US" dirty="0" smtClean="0"/>
              <a:t> 영향을</a:t>
            </a:r>
            <a:r>
              <a:rPr lang="ko-KR" altLang="en-US" baseline="0" dirty="0" smtClean="0"/>
              <a:t> 주지않도록</a:t>
            </a:r>
            <a:r>
              <a:rPr lang="ko-KR" altLang="en-US" dirty="0" smtClean="0"/>
              <a:t> 따로 생성해서 </a:t>
            </a:r>
            <a:r>
              <a:rPr lang="ko-KR" altLang="en-US" dirty="0" err="1" smtClean="0"/>
              <a:t>사용해도됩니다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저는 테스트이기때문에 그대로 사용했습니다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연관 </a:t>
            </a:r>
            <a:r>
              <a:rPr lang="ko-KR" altLang="en-US" dirty="0" err="1" smtClean="0"/>
              <a:t>서브넷</a:t>
            </a:r>
            <a:r>
              <a:rPr lang="ko-KR" altLang="en-US" dirty="0" smtClean="0"/>
              <a:t> 설정에서 해당 </a:t>
            </a:r>
            <a:r>
              <a:rPr lang="ko-KR" altLang="en-US" dirty="0" err="1" smtClean="0"/>
              <a:t>서브넷을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설정해준뒤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라우트설정에서</a:t>
            </a:r>
            <a:endParaRPr lang="en-US" altLang="ko-KR" dirty="0" smtClean="0"/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Destination(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데스티네이션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목적지 공인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CIDR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입력해주면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인터넷 전체가 통신 대상이라면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0.0.0.0/0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입력한뒤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Type : NAT 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Name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 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선택하고 확인을 하면  해당되는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서버에서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 웨이의 공인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인터넷이 가능하게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61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왼쪽은 나의 계정에 위치한 </a:t>
            </a:r>
            <a:r>
              <a:rPr lang="en-US" altLang="ko-KR" dirty="0" smtClean="0"/>
              <a:t>VPC 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오른쪽은</a:t>
            </a:r>
            <a:r>
              <a:rPr lang="ko-KR" altLang="en-US" baseline="0" dirty="0" smtClean="0"/>
              <a:t> 굿어스데이터의 계정에 위치한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4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먼저 내 계정의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VPC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피어링을</a:t>
            </a:r>
            <a:r>
              <a:rPr lang="ko-KR" altLang="en-US" baseline="0" dirty="0" smtClean="0"/>
              <a:t> 생성해 줍니다</a:t>
            </a:r>
            <a:r>
              <a:rPr lang="en-US" altLang="ko-KR" baseline="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보시는거와</a:t>
            </a:r>
            <a:r>
              <a:rPr lang="ko-KR" altLang="en-US" baseline="0" dirty="0" smtClean="0"/>
              <a:t> 같이 요청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는 내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에 해당하며 수락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에는 굿어스데이터의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에 해당합니다</a:t>
            </a:r>
            <a:r>
              <a:rPr lang="en-US" altLang="ko-KR" baseline="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타계정의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의 경우 계정 아이디와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아이디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이름을 작성해야 합니다</a:t>
            </a:r>
            <a:r>
              <a:rPr lang="en-US" altLang="ko-KR" baseline="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smtClean="0"/>
              <a:t>생성을 하게 되면 타 계정인 굿어스데이터의 </a:t>
            </a:r>
            <a:r>
              <a:rPr lang="en-US" altLang="ko-KR" dirty="0" smtClean="0"/>
              <a:t>VPC </a:t>
            </a:r>
            <a:r>
              <a:rPr lang="ko-KR" altLang="en-US" dirty="0" err="1" smtClean="0"/>
              <a:t>피어링에</a:t>
            </a:r>
            <a:r>
              <a:rPr lang="ko-KR" altLang="en-US" dirty="0" smtClean="0"/>
              <a:t> 오른쪽과 같은 화면이 나오게 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상세 정보에는 요청을 건 나의 계정의 </a:t>
            </a:r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정보가 나오게 됩니다</a:t>
            </a:r>
            <a:r>
              <a:rPr lang="en-US" altLang="ko-KR" baseline="0" dirty="0" smtClean="0"/>
              <a:t>. </a:t>
            </a:r>
          </a:p>
          <a:p>
            <a:pPr>
              <a:lnSpc>
                <a:spcPct val="150000"/>
              </a:lnSpc>
            </a:pPr>
            <a:endParaRPr lang="en-US" altLang="ko-KR" baseline="0" dirty="0" smtClean="0"/>
          </a:p>
          <a:p>
            <a:pPr>
              <a:lnSpc>
                <a:spcPct val="150000"/>
              </a:lnSpc>
            </a:pPr>
            <a:r>
              <a:rPr lang="ko-KR" altLang="en-US" baseline="0" dirty="0" smtClean="0"/>
              <a:t> 수락을 눌러주게 되면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41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반대로 굿어스데이터 계정의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도 똑같이 방식으로 </a:t>
            </a:r>
            <a:r>
              <a:rPr lang="en-US" altLang="ko-KR" dirty="0" smtClean="0"/>
              <a:t>VPC </a:t>
            </a:r>
            <a:r>
              <a:rPr lang="ko-KR" altLang="en-US" dirty="0" smtClean="0"/>
              <a:t>연결을 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그러면 양방향 통신이 가능해집니다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통신을 하기위해서는 흐름을 제어하는 </a:t>
            </a:r>
            <a:r>
              <a:rPr lang="ko-KR" altLang="en-US" dirty="0" err="1" smtClean="0"/>
              <a:t>라우트</a:t>
            </a:r>
            <a:r>
              <a:rPr lang="ko-KR" altLang="en-US" dirty="0" smtClean="0"/>
              <a:t> 테이블에 설정을 해주어야 합니다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49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위와 같이 </a:t>
            </a:r>
            <a:r>
              <a:rPr lang="ko-KR" altLang="en-US" dirty="0" err="1" smtClean="0"/>
              <a:t>피어링한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라우트</a:t>
            </a:r>
            <a:r>
              <a:rPr lang="ko-KR" altLang="en-US" dirty="0" smtClean="0"/>
              <a:t> 테이블에 설정해 주면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13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첫번째는 네이버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플랫폼 전체 상품 라인업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26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//</a:t>
            </a:r>
            <a:r>
              <a:rPr lang="ko-KR" altLang="en-US" dirty="0" smtClean="0"/>
              <a:t>위에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서버는 나의 계정의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192.168.5.100</a:t>
            </a:r>
            <a:r>
              <a:rPr lang="ko-KR" altLang="en-US" dirty="0" smtClean="0"/>
              <a:t>에 해당하며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//</a:t>
            </a:r>
            <a:r>
              <a:rPr lang="ko-KR" altLang="en-US" dirty="0" smtClean="0"/>
              <a:t>굿어스데이터</a:t>
            </a:r>
            <a:r>
              <a:rPr lang="ko-KR" altLang="en-US" baseline="0" dirty="0" smtClean="0"/>
              <a:t> 계정의 </a:t>
            </a:r>
            <a:r>
              <a:rPr lang="en-US" altLang="ko-KR" baseline="0" dirty="0" smtClean="0"/>
              <a:t>server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10.0.1000.9 </a:t>
            </a:r>
            <a:r>
              <a:rPr lang="ko-KR" altLang="en-US" baseline="0" dirty="0" smtClean="0"/>
              <a:t>와 </a:t>
            </a:r>
            <a:r>
              <a:rPr lang="ko-KR" altLang="en-US" baseline="0" dirty="0" err="1" smtClean="0"/>
              <a:t>피어링이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된것이</a:t>
            </a:r>
            <a:r>
              <a:rPr lang="ko-KR" altLang="en-US" baseline="0" dirty="0" smtClean="0"/>
              <a:t> 보이게 됩니다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이렇게 </a:t>
            </a:r>
            <a:r>
              <a:rPr lang="ko-KR" altLang="en-US" dirty="0" err="1" smtClean="0"/>
              <a:t>피어링이</a:t>
            </a:r>
            <a:r>
              <a:rPr lang="ko-KR" altLang="en-US" dirty="0" smtClean="0"/>
              <a:t> 된걸 </a:t>
            </a:r>
            <a:r>
              <a:rPr lang="ko-KR" altLang="en-US" dirty="0" err="1" smtClean="0"/>
              <a:t>볼수있습니다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로드밸런서에</a:t>
            </a:r>
            <a:r>
              <a:rPr lang="ko-KR" altLang="en-US" dirty="0" smtClean="0"/>
              <a:t> 대해 설명하겠습니다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 네트워크로 연결된 두 호스트 사이에서 연결되었는지 확인하는 네트워크 명령어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92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위와 같이 타겟 유형은 서버만 제공해서 서버를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선택하게되고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등록될 대상이 포함된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대상의 역할에 따라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(TCP,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포록시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TCP, HTTP, HTTPS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프로토콜을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선택하고 각 대상의 서비스중인 포트를 입력합니다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입력된 포트로 트래픽이 전달되게 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오른쪽을 보시면 헬스 체크 설정을 하게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되는데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상태를 확인할 수 있는 프로토콜과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선택하고 지정해주고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대상의 상태를 확인할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Method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Head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지원하며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Target Group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프로토콜이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HTTP/HTTPS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경우에만 활성화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방식은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URI(URL)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가진 정보를 검색하기 위해 서버 측에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요청하는형태이다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 방식은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유사한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방식이나 웹 서버에서 헤더 정보 이외에는 어떤 데이터도 보내지 않는다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서버의 다운 여부 점검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(Health Check)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 웹 서버 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버전 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얻기 위해 사용될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헬스체크와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대해서는 오른쪽 밑에 내용과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넘기면서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794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타겟</a:t>
            </a:r>
            <a:r>
              <a:rPr lang="ko-KR" altLang="en-US" baseline="0" dirty="0" smtClean="0"/>
              <a:t> 추가를 해줍니다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타겟그룹에</a:t>
            </a:r>
            <a:r>
              <a:rPr lang="ko-KR" altLang="en-US" dirty="0" smtClean="0"/>
              <a:t> 포함시킬 대상을 적용 타겟으로 이동시켜주면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 오른쪽처럼 </a:t>
            </a:r>
            <a:r>
              <a:rPr lang="ko-KR" altLang="en-US" dirty="0" err="1" smtClean="0"/>
              <a:t>로드밸런서에</a:t>
            </a:r>
            <a:r>
              <a:rPr lang="ko-KR" altLang="en-US" dirty="0" smtClean="0"/>
              <a:t> 추가해줄 본인이 설정한 </a:t>
            </a:r>
            <a:r>
              <a:rPr lang="ko-KR" altLang="en-US" dirty="0" err="1" smtClean="0"/>
              <a:t>타겟그룹이</a:t>
            </a:r>
            <a:r>
              <a:rPr lang="ko-KR" altLang="en-US" dirty="0" smtClean="0"/>
              <a:t> 생성됩니다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넘기면서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229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생성하기 위해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유형을 선택합니다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유형에 본인이 선택한 유형이 나옵니다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네트워크 타입을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선택한뒤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Private 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내부 사설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내부 서버로부터의 부하 분산을 처리합니다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외부에서는 접근할 수 없습니다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Public IP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 또는 인터넷에서 호출될 수 있도록 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설정이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함께 제공되는 임의의 도메인을 이용하여 고객이 보유한 도메인 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서비스와 연결하여 활용할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 타입을 선택합니다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부하 처리 성능에 따라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/ Medium / Large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선택할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 초당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(CPS)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 최소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30,000 / 60,000 / 90,000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분산 처리를 보장합니다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HTTPS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 Offloading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대비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성능을 예상할 수 있으나 인증키 방식 및 크기에 따라 다소 차이가 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생성하기전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전용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서브넷을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 줍니다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위치시킬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선택하면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Load Balancer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전용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생성하여 배치해야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 같은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위치되면 해당 서버로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로드밸런싱이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 별도의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생성할 필요는 없으나 가급적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(255.255.255.0)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규모의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권장합니다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오른쪽과 같이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리스너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설정을 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리스너는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외부의 요청을 받아들이는 역할이며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동작할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프로토콜과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바인드할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포트를 설정합니다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599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부하 분산 대상이 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Group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선택해 주면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Group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생성되어 있어야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		Application Load Balancer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프로토콜이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생성된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Group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연결할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오른쪽과 같이 본인이 설정 해준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접속정보인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아이피나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도메인에 들어가보면 분산시킬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로드밸런서가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effectLst/>
              </a:rPr>
              <a:t>참고</a:t>
            </a:r>
          </a:p>
          <a:p>
            <a:pPr latinLnBrk="0"/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바인딩된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서버의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ACG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NACL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Balancer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서브넷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대역이 접근 소스 및 허용 포트로 반드시 포함되어 있어야 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그래야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접속할수있습니다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78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왼쪽과 같이 도메인을 추가해줍니다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자신이 구매한 도메인을 등록해 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DNSSEC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DNS </a:t>
            </a:r>
            <a:r>
              <a:rPr lang="ko-KR" altLang="en-US" dirty="0" smtClean="0"/>
              <a:t>데이터 위조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변조를 방지하기 위한 기술이며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상황에 따라 선택해주시고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생성을 하면 오른쪽과 같이 페이지가 </a:t>
            </a:r>
            <a:r>
              <a:rPr lang="ko-KR" altLang="en-US" baseline="0" dirty="0" err="1" smtClean="0"/>
              <a:t>나오게됩니다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TTL</a:t>
            </a:r>
            <a:r>
              <a:rPr lang="ko-KR" altLang="en-US" baseline="0" dirty="0" smtClean="0"/>
              <a:t>은 데이터의 유효 기간을 나타내며</a:t>
            </a:r>
            <a:r>
              <a:rPr lang="en-US" altLang="ko-KR" baseline="0" dirty="0" smtClean="0"/>
              <a:t>,  Master NS</a:t>
            </a:r>
            <a:r>
              <a:rPr lang="ko-KR" altLang="en-US" baseline="0" dirty="0" smtClean="0"/>
              <a:t>는 도메인에 속해있는 컴퓨터의 이름을 관리하고 컴퓨터의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주소를 알려주는 역할을 합니다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레코드 추가를 </a:t>
            </a:r>
            <a:r>
              <a:rPr lang="ko-KR" altLang="en-US" baseline="0" dirty="0" err="1" smtClean="0"/>
              <a:t>누르게되면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618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왼쪽과 같이 레코드를 추가할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나옵니다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리소스 레코드 타입에서는 대표적으로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레코드가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레코드는 도메인 주소를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매칭시켜 서버를 찾아가는 레코드이며 나머지들의 레코드들은 아래와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사용할 레코드타입을 </a:t>
            </a:r>
            <a:r>
              <a:rPr lang="ko-KR" altLang="en-US" dirty="0" err="1" smtClean="0"/>
              <a:t>선택한뒤</a:t>
            </a:r>
            <a:r>
              <a:rPr lang="ko-KR" altLang="en-US" dirty="0" smtClean="0"/>
              <a:t> </a:t>
            </a:r>
            <a:r>
              <a:rPr lang="en-US" altLang="ko-KR" dirty="0" smtClean="0"/>
              <a:t>TTL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설정하고</a:t>
            </a:r>
            <a:r>
              <a:rPr lang="ko-KR" altLang="en-US" dirty="0" smtClean="0"/>
              <a:t> 별칭으로 해당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넣게 되면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 완성 기능으로 노출되는 도메인이 나타나게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nslookup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을 사용해 글로벌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생성된것을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아래에 보시면 제가 도메인을 사지않아 설정해준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나타나지않고 저런 주소가 나타내게 되지만 일단은 글로벌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볼수가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도메인의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알수있다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415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CDN</a:t>
            </a:r>
            <a:r>
              <a:rPr lang="ko-KR" altLang="en-US" dirty="0" smtClean="0"/>
              <a:t>의 서비스 프로토콜을 지정하고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CDN </a:t>
            </a:r>
            <a:r>
              <a:rPr lang="ko-KR" altLang="en-US" baseline="0" dirty="0" smtClean="0"/>
              <a:t>도메인을 자동으로 </a:t>
            </a:r>
            <a:r>
              <a:rPr lang="ko-KR" altLang="en-US" baseline="0" dirty="0" err="1" smtClean="0"/>
              <a:t>생성할것인지</a:t>
            </a:r>
            <a:r>
              <a:rPr lang="ko-KR" altLang="en-US" baseline="0" dirty="0" smtClean="0"/>
              <a:t> 직접 </a:t>
            </a:r>
            <a:r>
              <a:rPr lang="ko-KR" altLang="en-US" baseline="0" dirty="0" err="1" smtClean="0"/>
              <a:t>입력할것인지</a:t>
            </a:r>
            <a:r>
              <a:rPr lang="ko-KR" altLang="en-US" baseline="0" dirty="0" smtClean="0"/>
              <a:t> 선택 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엑세스</a:t>
            </a:r>
            <a:r>
              <a:rPr lang="ko-KR" altLang="en-US" baseline="0" dirty="0" smtClean="0"/>
              <a:t> 로그의 사용여부를 선택하고 </a:t>
            </a:r>
            <a:r>
              <a:rPr lang="ko-KR" altLang="en-US" baseline="0" dirty="0" err="1" smtClean="0"/>
              <a:t>엑세스</a:t>
            </a:r>
            <a:r>
              <a:rPr lang="ko-KR" altLang="en-US" baseline="0" dirty="0" smtClean="0"/>
              <a:t> 로그를 사용하려면 저장소인 </a:t>
            </a:r>
            <a:r>
              <a:rPr lang="ko-KR" altLang="en-US" baseline="0" dirty="0" err="1" smtClean="0"/>
              <a:t>버킷과</a:t>
            </a:r>
            <a:r>
              <a:rPr lang="ko-KR" altLang="en-US" baseline="0" dirty="0" smtClean="0"/>
              <a:t> 오브젝트 스토리지가 필요합니다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오른쪽에 보시면 원본 위치를 </a:t>
            </a:r>
            <a:r>
              <a:rPr lang="en-US" altLang="ko-KR" baseline="0" dirty="0" smtClean="0"/>
              <a:t>CDN </a:t>
            </a:r>
            <a:r>
              <a:rPr lang="ko-KR" altLang="en-US" baseline="0" dirty="0" smtClean="0"/>
              <a:t>서비스를 이용할 원본 위치를 지정해주고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그의 맞는 프로토콜과 포트를 지정해줍니다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빨간색 설정 </a:t>
            </a:r>
            <a:r>
              <a:rPr lang="ko-KR" altLang="en-US" baseline="0" dirty="0" err="1" smtClean="0"/>
              <a:t>같은경우에는</a:t>
            </a:r>
            <a:r>
              <a:rPr lang="ko-KR" altLang="en-US" baseline="0" dirty="0" smtClean="0"/>
              <a:t> 원본 설정에 관한 설정이며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상황에 따라 </a:t>
            </a:r>
            <a:r>
              <a:rPr lang="en-US" altLang="ko-KR" baseline="0" dirty="0" smtClean="0"/>
              <a:t>?(</a:t>
            </a:r>
            <a:r>
              <a:rPr lang="ko-KR" altLang="en-US" baseline="0" dirty="0" err="1" smtClean="0"/>
              <a:t>도음말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참고하고 설정하시면 됩니다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74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ko-KR" altLang="en-US" baseline="0" dirty="0" smtClean="0"/>
              <a:t>아까와 동일하게 빨간색 설정 </a:t>
            </a:r>
            <a:r>
              <a:rPr lang="ko-KR" altLang="en-US" baseline="0" dirty="0" err="1" smtClean="0"/>
              <a:t>같은경우에는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캐싱</a:t>
            </a:r>
            <a:r>
              <a:rPr lang="ko-KR" altLang="en-US" baseline="0" dirty="0" smtClean="0"/>
              <a:t> 설정과 뷰어 전송 설정에 </a:t>
            </a:r>
            <a:r>
              <a:rPr lang="ko-KR" altLang="en-US" baseline="0" dirty="0" err="1" smtClean="0"/>
              <a:t>관한것이며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상황에 따라 </a:t>
            </a:r>
            <a:r>
              <a:rPr lang="en-US" altLang="ko-KR" baseline="0" dirty="0" smtClean="0"/>
              <a:t>?(</a:t>
            </a:r>
            <a:r>
              <a:rPr lang="ko-KR" altLang="en-US" baseline="0" dirty="0" err="1" smtClean="0"/>
              <a:t>도음말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을 참고하면서 설정하시면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다음을 </a:t>
            </a:r>
            <a:r>
              <a:rPr lang="ko-KR" altLang="en-US" baseline="0" dirty="0" err="1" smtClean="0"/>
              <a:t>누르게되면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넘기면서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78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CDN</a:t>
            </a:r>
            <a:r>
              <a:rPr lang="ko-KR" altLang="en-US" dirty="0" smtClean="0"/>
              <a:t>이 생성되어 서비스 도메인이 만들어집니다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아래와 같이 </a:t>
            </a:r>
            <a:r>
              <a:rPr lang="en-US" altLang="ko-KR" dirty="0" smtClean="0"/>
              <a:t>CDN</a:t>
            </a:r>
            <a:r>
              <a:rPr lang="ko-KR" altLang="en-US" dirty="0" smtClean="0"/>
              <a:t>의 서비스 도메인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글로벌 </a:t>
            </a:r>
            <a:r>
              <a:rPr lang="en-US" altLang="ko-KR" baseline="0" dirty="0" smtClean="0"/>
              <a:t>CDN</a:t>
            </a:r>
            <a:r>
              <a:rPr lang="ko-KR" altLang="en-US" baseline="0" dirty="0" smtClean="0"/>
              <a:t>의 서비스 도메인이 입력한 원본과 맞게끔 나오는걸 확인 </a:t>
            </a:r>
            <a:r>
              <a:rPr lang="ko-KR" altLang="en-US" baseline="0" dirty="0" err="1" smtClean="0"/>
              <a:t>할수있습니다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0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네이버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플랫폼의 상품은 그림과 같이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저는 인프라 </a:t>
            </a:r>
            <a:r>
              <a:rPr lang="ko-KR" altLang="en-US" baseline="0" dirty="0" err="1" smtClean="0"/>
              <a:t>상품군인</a:t>
            </a:r>
            <a:r>
              <a:rPr lang="ko-KR" altLang="en-US" baseline="0" dirty="0" smtClean="0"/>
              <a:t> 네트워킹 서비스에 대해 설명해 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859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82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네트워킹 서비스의 구성은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로드밸런서</a:t>
            </a:r>
            <a:r>
              <a:rPr lang="en-US" altLang="ko-KR" dirty="0" smtClean="0"/>
              <a:t>, CDN,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글로벌</a:t>
            </a:r>
            <a:r>
              <a:rPr lang="en-US" altLang="ko-KR" baseline="0" dirty="0" smtClean="0"/>
              <a:t>CDN, </a:t>
            </a:r>
            <a:r>
              <a:rPr lang="en-US" altLang="ko-KR" baseline="0" dirty="0" err="1" smtClean="0"/>
              <a:t>Ipsec</a:t>
            </a:r>
            <a:r>
              <a:rPr lang="en-US" altLang="ko-KR" baseline="0" dirty="0" smtClean="0"/>
              <a:t> VPN, DNS, </a:t>
            </a:r>
            <a:r>
              <a:rPr lang="ko-KR" altLang="en-US" baseline="0" dirty="0" smtClean="0"/>
              <a:t>글로벌 </a:t>
            </a:r>
            <a:r>
              <a:rPr lang="ko-KR" altLang="en-US" baseline="0" dirty="0" err="1" smtClean="0"/>
              <a:t>라우트</a:t>
            </a:r>
            <a:r>
              <a:rPr lang="ko-KR" altLang="en-US" baseline="0" dirty="0" smtClean="0"/>
              <a:t> 매니저</a:t>
            </a:r>
            <a:r>
              <a:rPr lang="en-US" altLang="ko-KR" baseline="0" dirty="0" smtClean="0"/>
              <a:t>, NAT </a:t>
            </a:r>
            <a:r>
              <a:rPr lang="ko-KR" altLang="en-US" baseline="0" dirty="0" smtClean="0"/>
              <a:t>게이트웨이가 있습니다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기능들의 자세한 내용들은 </a:t>
            </a:r>
            <a:r>
              <a:rPr lang="ko-KR" altLang="en-US" baseline="0" dirty="0" err="1" smtClean="0"/>
              <a:t>뒤부분에</a:t>
            </a:r>
            <a:r>
              <a:rPr lang="ko-KR" altLang="en-US" baseline="0" dirty="0" smtClean="0"/>
              <a:t> 나옵니다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3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VPC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퍼블릭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상에서 제공되는 고객 전용 사설 네트워크입니다</a:t>
            </a:r>
            <a:r>
              <a:rPr lang="en-US" altLang="ko-KR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VPC</a:t>
            </a:r>
            <a:r>
              <a:rPr lang="ko-KR" altLang="en-US" dirty="0" smtClean="0"/>
              <a:t>의 구성요소에는 </a:t>
            </a:r>
            <a:r>
              <a:rPr lang="en-US" altLang="ko-KR" sz="1200" b="0" dirty="0" smtClean="0"/>
              <a:t>VPC, Subnet, NAT Gateway, Route Table, NACL, Virtual Private Gateway, VPC Peering</a:t>
            </a:r>
            <a:r>
              <a:rPr lang="ko-KR" altLang="en-US" sz="1200" b="0" dirty="0" smtClean="0"/>
              <a:t>이 있습니다</a:t>
            </a:r>
            <a:endParaRPr lang="en-US" altLang="ko-KR" sz="1200" b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 smtClean="0"/>
              <a:t>. VPC</a:t>
            </a:r>
            <a:r>
              <a:rPr lang="ko-KR" altLang="en-US" sz="1200" b="0" dirty="0" smtClean="0"/>
              <a:t>를 생성해 보겠습니다</a:t>
            </a:r>
            <a:r>
              <a:rPr lang="en-US" altLang="ko-KR" sz="1200" b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NACL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의 보안을 강화시키기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위한 요소입니다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NACL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ACG</a:t>
            </a:r>
            <a:r>
              <a:rPr lang="ko-KR" altLang="en-US" baseline="0" dirty="0" smtClean="0"/>
              <a:t>와 달리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허용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차단이 가능하고 </a:t>
            </a:r>
            <a:r>
              <a:rPr lang="ko-KR" altLang="en-US" baseline="0" dirty="0" err="1" smtClean="0"/>
              <a:t>서브넷</a:t>
            </a:r>
            <a:r>
              <a:rPr lang="ko-KR" altLang="en-US" baseline="0" dirty="0" smtClean="0"/>
              <a:t> 단위로 적용되고 </a:t>
            </a:r>
            <a:r>
              <a:rPr lang="en-US" altLang="ko-KR" baseline="0" dirty="0" smtClean="0"/>
              <a:t>ACG</a:t>
            </a:r>
            <a:r>
              <a:rPr lang="ko-KR" altLang="en-US" baseline="0" dirty="0" smtClean="0"/>
              <a:t>보다 먼저 적용됩니다</a:t>
            </a:r>
            <a:endParaRPr lang="en-US" altLang="ko-KR" baseline="0" dirty="0" smtClean="0"/>
          </a:p>
          <a:p>
            <a:r>
              <a:rPr lang="en-US" altLang="ko-KR" dirty="0" smtClean="0"/>
              <a:t>NACL</a:t>
            </a:r>
            <a:r>
              <a:rPr lang="ko-KR" altLang="en-US" dirty="0" smtClean="0"/>
              <a:t>의 생성 과정에</a:t>
            </a:r>
            <a:r>
              <a:rPr lang="ko-KR" altLang="en-US" baseline="0" dirty="0" smtClean="0"/>
              <a:t> 대해 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4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서브넷은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VPC </a:t>
            </a:r>
            <a:r>
              <a:rPr lang="ko-KR" altLang="en-US" dirty="0" smtClean="0"/>
              <a:t>네트워크 대역 공간을 세분화하여 사용하게 되는데 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서버는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외부 접속자가 공인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접속할수있는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서버이고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0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서버는 공인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하나씩 보유합니다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dirty="0" smtClean="0"/>
              <a:t>반면</a:t>
            </a:r>
            <a:endParaRPr lang="en-US" altLang="ko-KR" dirty="0" smtClean="0"/>
          </a:p>
          <a:p>
            <a:pPr latinLnBrk="0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Subnet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서버는 인터넷에서 수신되는 트래픽을 수락할 필요가 없는 서버입니다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서브넷</a:t>
            </a:r>
            <a:r>
              <a:rPr lang="ko-KR" altLang="en-US" sz="1200" dirty="0" smtClean="0"/>
              <a:t> 생성과정 입니다</a:t>
            </a:r>
            <a:r>
              <a:rPr lang="en-US" altLang="ko-KR" sz="120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벌츄얼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프라이빗</a:t>
            </a:r>
            <a:r>
              <a:rPr lang="ko-KR" altLang="en-US" dirty="0" smtClean="0"/>
              <a:t> 게이트웨이는 </a:t>
            </a:r>
            <a:r>
              <a:rPr lang="en-US" altLang="ko-KR" dirty="0" smtClean="0"/>
              <a:t>VPC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IPSec</a:t>
            </a:r>
            <a:r>
              <a:rPr lang="en-US" altLang="ko-KR" dirty="0" smtClean="0"/>
              <a:t> VPN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Cloud Connect</a:t>
            </a:r>
            <a:r>
              <a:rPr lang="ko-KR" altLang="en-US" baseline="0" dirty="0" smtClean="0"/>
              <a:t>를 연결 </a:t>
            </a:r>
            <a:r>
              <a:rPr lang="ko-KR" altLang="en-US" baseline="0" dirty="0" err="1" smtClean="0"/>
              <a:t>하기위해</a:t>
            </a:r>
            <a:r>
              <a:rPr lang="ko-KR" altLang="en-US" baseline="0" dirty="0" smtClean="0"/>
              <a:t> 필요한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공공기관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IPSec</a:t>
            </a:r>
            <a:r>
              <a:rPr lang="en-US" altLang="ko-KR" baseline="0" dirty="0" smtClean="0"/>
              <a:t> VPN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사용할수있지만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일반 </a:t>
            </a:r>
            <a:r>
              <a:rPr lang="en-US" altLang="ko-KR" baseline="0" dirty="0" smtClean="0"/>
              <a:t>VPC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IPSec</a:t>
            </a:r>
            <a:r>
              <a:rPr lang="en-US" altLang="ko-KR" baseline="0" dirty="0" smtClean="0"/>
              <a:t> VPN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사용할수없어</a:t>
            </a:r>
            <a:r>
              <a:rPr lang="ko-KR" altLang="en-US" baseline="0" dirty="0" smtClean="0"/>
              <a:t> 테스트는 못해보았습니다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1111302" y="1240508"/>
            <a:ext cx="99693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</a:rPr>
              <a:t>NAVER CLOUD PLATFORM 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776726" y="1052980"/>
            <a:ext cx="10296394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3683715" y="2679596"/>
            <a:ext cx="815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Networking Service (VPC</a:t>
            </a:r>
            <a:r>
              <a:rPr lang="ko-KR" altLang="en-US" sz="3600" dirty="0" smtClean="0">
                <a:solidFill>
                  <a:schemeClr val="bg1"/>
                </a:solidFill>
              </a:rPr>
              <a:t>플랫폼 기반</a:t>
            </a:r>
            <a:r>
              <a:rPr lang="en-US" altLang="ko-KR" sz="3600" dirty="0" smtClean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9786248" y="5720591"/>
            <a:ext cx="21858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사업부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</a:rPr>
              <a:t>        사원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이호창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07548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Virtual Private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55916"/>
            <a:ext cx="835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와 </a:t>
            </a:r>
            <a:r>
              <a:rPr lang="en-US" altLang="ko-KR" sz="1200" b="1" dirty="0" smtClean="0"/>
              <a:t>IPsec VPN </a:t>
            </a:r>
            <a:r>
              <a:rPr lang="ko-KR" altLang="en-US" sz="1200" b="1" dirty="0" smtClean="0"/>
              <a:t>또는 </a:t>
            </a:r>
            <a:r>
              <a:rPr lang="en-US" altLang="ko-KR" sz="1200" b="1" dirty="0" smtClean="0"/>
              <a:t>Cloud Connect</a:t>
            </a:r>
            <a:r>
              <a:rPr lang="ko-KR" altLang="en-US" sz="1200" b="1" dirty="0" smtClean="0"/>
              <a:t>를 연결하기 위한 접점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보안이 확보된 통신 경로를 통해 네이버 </a:t>
            </a:r>
            <a:r>
              <a:rPr lang="ko-KR" altLang="en-US" sz="1200" b="1" dirty="0" err="1" smtClean="0"/>
              <a:t>클라우드</a:t>
            </a:r>
            <a:r>
              <a:rPr lang="ko-KR" altLang="en-US" sz="1200" b="1" dirty="0" smtClean="0"/>
              <a:t> 플랫폼과 </a:t>
            </a:r>
            <a:r>
              <a:rPr lang="ko-KR" altLang="en-US" sz="1200" b="1" dirty="0" err="1" smtClean="0"/>
              <a:t>온프레미스</a:t>
            </a:r>
            <a:r>
              <a:rPr lang="ko-KR" altLang="en-US" sz="1200" b="1" dirty="0" smtClean="0"/>
              <a:t> 네트워크를 잇는 </a:t>
            </a:r>
            <a:r>
              <a:rPr lang="ko-KR" altLang="en-US" sz="1200" b="1" dirty="0" err="1" smtClean="0"/>
              <a:t>하이브리드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클라우드를</a:t>
            </a:r>
            <a:r>
              <a:rPr lang="ko-KR" altLang="en-US" sz="1200" b="1" dirty="0" smtClean="0"/>
              <a:t> 구축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7" y="2930122"/>
            <a:ext cx="6124804" cy="2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01452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NAT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49820"/>
            <a:ext cx="7970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NAT Gateway</a:t>
            </a:r>
            <a:r>
              <a:rPr lang="ko-KR" altLang="en-US" sz="1200" b="1" dirty="0" smtClean="0"/>
              <a:t>를 통해 외부로 접속할 때 사용되는 대표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는 해당 </a:t>
            </a:r>
            <a:r>
              <a:rPr lang="en-US" altLang="ko-KR" sz="1200" b="1" dirty="0" smtClean="0"/>
              <a:t>NAT Gateway</a:t>
            </a:r>
            <a:r>
              <a:rPr lang="ko-KR" altLang="en-US" sz="1200" b="1" dirty="0" smtClean="0"/>
              <a:t>만 독점적으로 사용하는 </a:t>
            </a:r>
            <a:r>
              <a:rPr lang="en-US" altLang="ko-KR" sz="1200" b="1" dirty="0" smtClean="0"/>
              <a:t>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/>
              <a:t>Autoscaling</a:t>
            </a:r>
            <a:r>
              <a:rPr lang="ko-KR" altLang="en-US" sz="1200" b="1" dirty="0" smtClean="0"/>
              <a:t>과 연계된 자동 설정 제공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보안상 다수의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대한  </a:t>
            </a:r>
            <a:r>
              <a:rPr lang="en-US" altLang="ko-KR" sz="1200" b="1" dirty="0" smtClean="0"/>
              <a:t>ACL</a:t>
            </a:r>
            <a:r>
              <a:rPr lang="ko-KR" altLang="en-US" sz="1200" b="1" dirty="0" smtClean="0"/>
              <a:t>을 오픈할 수 없는 경우 혹은 공인  </a:t>
            </a:r>
            <a:r>
              <a:rPr lang="en-US" altLang="ko-KR" sz="1200" b="1" dirty="0" smtClean="0"/>
              <a:t>IP </a:t>
            </a:r>
            <a:r>
              <a:rPr lang="ko-KR" altLang="en-US" sz="1200" b="1" dirty="0" smtClean="0"/>
              <a:t>생성 비용 절약 가능</a:t>
            </a:r>
            <a:endParaRPr lang="en-US" altLang="ko-KR" sz="12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32031" y="4106941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Route Table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313" y="4468371"/>
            <a:ext cx="44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내에서 동작하는 고유의 라우팅 기능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외부 연계 네트워크 및 내부 사설 통신 간 흐름을 제어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430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827037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 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2203707"/>
            <a:ext cx="487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간 연결을 위한 네트워크 구성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내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간 연결 뿐만 아니라 다른 계정과의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연결도 가능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타계정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VPC </a:t>
            </a:r>
            <a:r>
              <a:rPr lang="ko-KR" altLang="en-US" sz="1200" b="1" dirty="0" err="1" smtClean="0"/>
              <a:t>연결시</a:t>
            </a:r>
            <a:r>
              <a:rPr lang="ko-KR" altLang="en-US" sz="1200" b="1" dirty="0" smtClean="0"/>
              <a:t> 로그인 </a:t>
            </a:r>
            <a:r>
              <a:rPr lang="en-US" altLang="ko-KR" sz="1200" b="1" dirty="0" smtClean="0"/>
              <a:t>ID, VPC ID, VPC</a:t>
            </a:r>
            <a:r>
              <a:rPr lang="ko-KR" altLang="en-US" sz="1200" b="1" dirty="0" smtClean="0"/>
              <a:t>명 입력 필요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7372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Balancer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 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1969404"/>
            <a:ext cx="64748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부하 분산을 위해 서버 </a:t>
            </a:r>
            <a:r>
              <a:rPr lang="ko-KR" altLang="en-US" sz="1200" b="1" dirty="0" err="1" smtClean="0"/>
              <a:t>앞단에서</a:t>
            </a:r>
            <a:r>
              <a:rPr lang="ko-KR" altLang="en-US" sz="1200" b="1" dirty="0" smtClean="0"/>
              <a:t> 트래픽을 분산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소프트웨어 방식인 </a:t>
            </a:r>
            <a:r>
              <a:rPr lang="en-US" altLang="ko-KR" sz="1200" b="1" dirty="0" err="1" smtClean="0"/>
              <a:t>HAProxy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를 이용하여 </a:t>
            </a:r>
            <a:r>
              <a:rPr lang="ko-KR" altLang="en-US" sz="1200" b="1" dirty="0" err="1" smtClean="0"/>
              <a:t>로드밸런싱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기본적으로 </a:t>
            </a:r>
            <a:r>
              <a:rPr lang="ko-KR" altLang="en-US" sz="1200" b="1" dirty="0" err="1" smtClean="0"/>
              <a:t>로드밸러서</a:t>
            </a:r>
            <a:r>
              <a:rPr lang="ko-KR" altLang="en-US" sz="1200" b="1" dirty="0" smtClean="0"/>
              <a:t> 하나를 생성하면 </a:t>
            </a:r>
            <a:r>
              <a:rPr lang="en-US" altLang="ko-KR" sz="1200" b="1" dirty="0" err="1" smtClean="0"/>
              <a:t>HAProxy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서버 </a:t>
            </a:r>
            <a:r>
              <a:rPr lang="en-US" altLang="ko-KR" sz="1200" b="1" dirty="0" smtClean="0"/>
              <a:t>2</a:t>
            </a:r>
            <a:r>
              <a:rPr lang="ko-KR" altLang="en-US" sz="1200" b="1" dirty="0" smtClean="0"/>
              <a:t>개가 도메인에 바인딩 되어 제공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로드밸런서는</a:t>
            </a:r>
            <a:r>
              <a:rPr lang="ko-KR" altLang="en-US" sz="1200" b="1" dirty="0" smtClean="0"/>
              <a:t> 선택한 부하 처리 성능에 따라 최대 </a:t>
            </a:r>
            <a:r>
              <a:rPr lang="en-US" altLang="ko-KR" sz="1200" b="1" dirty="0" smtClean="0"/>
              <a:t>9</a:t>
            </a:r>
            <a:r>
              <a:rPr lang="ko-KR" altLang="en-US" sz="1200" b="1" dirty="0" smtClean="0"/>
              <a:t>만 </a:t>
            </a:r>
            <a:r>
              <a:rPr lang="en-US" altLang="ko-KR" sz="1200" b="1" dirty="0" smtClean="0"/>
              <a:t>CPS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까지 이용이 가능합니다</a:t>
            </a:r>
            <a:r>
              <a:rPr lang="en-US" altLang="ko-KR" sz="1200" b="1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Small: 30,000 CPS, Medium: 60,000 CPS, Large: 90,000 CPS</a:t>
            </a:r>
            <a:endParaRPr lang="en-US" altLang="ko-KR" sz="12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619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1" y="1504537"/>
            <a:ext cx="4804730" cy="18897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870" y="1504537"/>
            <a:ext cx="4770414" cy="1889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870" y="3394298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클라이언트가 한 </a:t>
            </a:r>
            <a:r>
              <a:rPr lang="ko-KR" altLang="en-US" sz="800" b="1" dirty="0" err="1" smtClean="0"/>
              <a:t>두명인</a:t>
            </a:r>
            <a:r>
              <a:rPr lang="ko-KR" altLang="en-US" sz="800" b="1" dirty="0" smtClean="0"/>
              <a:t> 경우에는 서버는 여유롭게 사용자가 원하는 결과를 응답 해줄 수 있습니다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64255" y="3394298"/>
            <a:ext cx="5301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클라이언트가 한 </a:t>
            </a:r>
            <a:r>
              <a:rPr lang="ko-KR" altLang="en-US" sz="800" b="1" dirty="0" err="1" smtClean="0"/>
              <a:t>두명이</a:t>
            </a:r>
            <a:r>
              <a:rPr lang="ko-KR" altLang="en-US" sz="800" b="1" dirty="0" smtClean="0"/>
              <a:t> 아닌 수천만명이라면 서버는 모든 사람들의 응답을 해주기 어려워 동작을 멈추게  됩니다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870" y="3609742"/>
            <a:ext cx="4804732" cy="2454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28731" y="6198458"/>
            <a:ext cx="4966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위와 같이 </a:t>
            </a:r>
            <a:r>
              <a:rPr lang="ko-KR" altLang="en-US" sz="800" b="1" dirty="0" err="1" smtClean="0"/>
              <a:t>로드밸런서는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Scale-out</a:t>
            </a:r>
            <a:r>
              <a:rPr lang="ko-KR" altLang="en-US" sz="800" b="1" dirty="0" smtClean="0"/>
              <a:t>으로 여러 대의 서버에게 균등하게 트래픽을 분산시켜주는 기술입니다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sp>
        <p:nvSpPr>
          <p:cNvPr id="15" name="직사각형 14"/>
          <p:cNvSpPr/>
          <p:nvPr/>
        </p:nvSpPr>
        <p:spPr>
          <a:xfrm>
            <a:off x="6792870" y="4279543"/>
            <a:ext cx="527687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Load Balancer</a:t>
            </a:r>
            <a:r>
              <a:rPr lang="ko-KR" altLang="en-US" sz="1000" b="1" dirty="0">
                <a:solidFill>
                  <a:srgbClr val="555555"/>
                </a:solidFill>
                <a:latin typeface="Lato"/>
              </a:rPr>
              <a:t>는 어떤 기준으로 </a:t>
            </a:r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Server</a:t>
            </a:r>
            <a:r>
              <a:rPr lang="ko-KR" altLang="en-US" sz="1000" b="1" dirty="0">
                <a:solidFill>
                  <a:srgbClr val="555555"/>
                </a:solidFill>
                <a:latin typeface="Lato"/>
              </a:rPr>
              <a:t>를 선택할까요</a:t>
            </a:r>
            <a:r>
              <a:rPr lang="en-US" altLang="ko-KR" sz="1000" b="1" dirty="0">
                <a:solidFill>
                  <a:srgbClr val="555555"/>
                </a:solidFill>
                <a:latin typeface="Lato"/>
              </a:rPr>
              <a:t>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Round Robin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단순히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Round Robin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으로 분산하는 방식입니다</a:t>
            </a:r>
            <a:r>
              <a:rPr lang="en-US" altLang="ko-KR" sz="1000" dirty="0" smtClean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55555"/>
              </a:solidFill>
              <a:latin typeface="La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Least Connections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연결 개수가 가장 적은 서버를 선택하는 방식입니다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트래픽으로 인해 세션이 길어지는 경우 권장하는 방식입니다</a:t>
            </a:r>
            <a:r>
              <a:rPr lang="en-US" altLang="ko-KR" sz="1000" dirty="0" smtClean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rgbClr val="555555"/>
              </a:solidFill>
              <a:latin typeface="La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Source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사용자의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IP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를 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Hashing</a:t>
            </a: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하여 분배하는 방식입니다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Lato"/>
              </a:rPr>
              <a:t>사용자는 항상 같은 서버로 연결되는 것을 보장합니다</a:t>
            </a:r>
            <a:r>
              <a:rPr lang="en-US" altLang="ko-KR" sz="1000" dirty="0">
                <a:solidFill>
                  <a:srgbClr val="555555"/>
                </a:solidFill>
                <a:latin typeface="Lato"/>
              </a:rPr>
              <a:t>.</a:t>
            </a:r>
            <a:endParaRPr lang="en-US" altLang="ko-KR" sz="1000" b="0" i="0" dirty="0">
              <a:solidFill>
                <a:srgbClr val="555555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502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2031" y="1618875"/>
            <a:ext cx="291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</a:t>
            </a:r>
            <a:r>
              <a:rPr lang="en-US" altLang="ko-KR" sz="1600" b="1" smtClean="0">
                <a:solidFill>
                  <a:schemeClr val="accent1"/>
                </a:solidFill>
              </a:rPr>
              <a:t>Balancer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알고리즘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7313" y="1995545"/>
            <a:ext cx="10401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Round Robin: </a:t>
            </a:r>
            <a:r>
              <a:rPr lang="ko-KR" altLang="en-US" sz="1200" b="1" dirty="0" smtClean="0"/>
              <a:t>클라이언트에서 요청이 오면 서버에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개씩 분배하는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Least Connection: </a:t>
            </a:r>
            <a:r>
              <a:rPr lang="ko-KR" altLang="en-US" sz="1200" b="1" dirty="0" smtClean="0"/>
              <a:t>클라이언트 연결이 제일 적은 서버에게 새로운 커넥션을 분해하는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Source IP Hash: </a:t>
            </a:r>
            <a:r>
              <a:rPr lang="ko-KR" altLang="en-US" sz="1200" b="1" dirty="0" smtClean="0"/>
              <a:t>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대한 해시테이블을 가지고 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</a:t>
            </a:r>
            <a:r>
              <a:rPr lang="ko-KR" altLang="en-US" sz="1200" b="1" dirty="0" err="1" smtClean="0"/>
              <a:t>매핑되는</a:t>
            </a:r>
            <a:r>
              <a:rPr lang="ko-KR" altLang="en-US" sz="1200" b="1" dirty="0" smtClean="0"/>
              <a:t> 서버에 새로운 커넥션을 분배하는 방식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32031" y="3109703"/>
            <a:ext cx="256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Load Balancer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종류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7313" y="3486373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애플리케이션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HTTP, HTTPS, </a:t>
            </a:r>
            <a:r>
              <a:rPr lang="ko-KR" altLang="en-US" sz="1200" b="1" dirty="0" smtClean="0"/>
              <a:t>고정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제공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알고리즘은 </a:t>
            </a: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가지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네트워크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–Client IP</a:t>
            </a:r>
            <a:r>
              <a:rPr lang="ko-KR" altLang="en-US" sz="1200" b="1" dirty="0" smtClean="0"/>
              <a:t>가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그대로 로깅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알고리즘은 </a:t>
            </a:r>
            <a:r>
              <a:rPr lang="en-US" altLang="ko-KR" sz="1200" b="1" dirty="0" smtClean="0"/>
              <a:t>Hash, RR</a:t>
            </a:r>
            <a:r>
              <a:rPr lang="ko-KR" altLang="en-US" sz="1200" b="1" dirty="0" smtClean="0"/>
              <a:t>만 제공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네트워크 프록시 </a:t>
            </a:r>
            <a:r>
              <a:rPr lang="ko-KR" altLang="en-US" sz="1200" b="1" dirty="0" err="1" smtClean="0"/>
              <a:t>로드밸런서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 Classic LB </a:t>
            </a:r>
            <a:r>
              <a:rPr lang="ko-KR" altLang="en-US" sz="1200" b="1" dirty="0" smtClean="0"/>
              <a:t>와 유사한 </a:t>
            </a:r>
            <a:r>
              <a:rPr lang="en-US" altLang="ko-KR" sz="1200" b="1" dirty="0" smtClean="0"/>
              <a:t>Proxy </a:t>
            </a:r>
            <a:r>
              <a:rPr lang="ko-KR" altLang="en-US" sz="1200" b="1" dirty="0" err="1" smtClean="0"/>
              <a:t>로드밸런서</a:t>
            </a:r>
            <a:endParaRPr lang="en-US" altLang="ko-KR" sz="12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67" y="4409703"/>
            <a:ext cx="5044651" cy="19421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20325" y="5171738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이중화된</a:t>
            </a:r>
            <a:r>
              <a:rPr lang="ko-KR" altLang="en-US" sz="1200" b="1" dirty="0" smtClean="0"/>
              <a:t> 로드 </a:t>
            </a:r>
            <a:r>
              <a:rPr lang="ko-KR" altLang="en-US" sz="1200" b="1" dirty="0" err="1" smtClean="0"/>
              <a:t>밸런서들은</a:t>
            </a:r>
            <a:r>
              <a:rPr lang="ko-KR" altLang="en-US" sz="1200" b="1" dirty="0" smtClean="0"/>
              <a:t> 서로  </a:t>
            </a:r>
            <a:r>
              <a:rPr lang="en-US" altLang="ko-KR" sz="1200" b="1" dirty="0" smtClean="0"/>
              <a:t>Health Check</a:t>
            </a:r>
            <a:r>
              <a:rPr lang="ko-KR" altLang="en-US" sz="1200" b="1" dirty="0" smtClean="0"/>
              <a:t>를 합니다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메인 로드 </a:t>
            </a:r>
            <a:r>
              <a:rPr lang="ko-KR" altLang="en-US" sz="1200" b="1" dirty="0" err="1" smtClean="0"/>
              <a:t>밸런서가</a:t>
            </a:r>
            <a:r>
              <a:rPr lang="ko-KR" altLang="en-US" sz="1200" b="1" dirty="0" smtClean="0"/>
              <a:t> 동작하지 않으면 여분의 </a:t>
            </a:r>
            <a:r>
              <a:rPr lang="ko-KR" altLang="en-US" sz="1200" b="1" dirty="0" err="1" smtClean="0"/>
              <a:t>로드밸런서로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변겅됩니다</a:t>
            </a:r>
            <a:r>
              <a:rPr lang="en-US" altLang="ko-KR" sz="1200" b="1" dirty="0" smtClean="0"/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그리고 여분의 로드 </a:t>
            </a:r>
            <a:r>
              <a:rPr lang="ko-KR" altLang="en-US" sz="1200" b="1" dirty="0" err="1" smtClean="0"/>
              <a:t>밸랜서로</a:t>
            </a:r>
            <a:r>
              <a:rPr lang="ko-KR" altLang="en-US" sz="1200" b="1" dirty="0" smtClean="0"/>
              <a:t> 운영하게 됩니다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1969404"/>
            <a:ext cx="8350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요청을 처리할 대상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서버</a:t>
            </a:r>
            <a:r>
              <a:rPr lang="en-US" altLang="ko-KR" sz="1200" b="1" dirty="0" smtClean="0"/>
              <a:t>)</a:t>
            </a:r>
            <a:r>
              <a:rPr lang="ko-KR" altLang="en-US" sz="1200" b="1" dirty="0" smtClean="0"/>
              <a:t>에 대한 집합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동일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내에 있는 서버들에 대해 타겟 그룹 생성 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타겟 그룹 안에 있는 서버를 다른 타겟 그룹에 속하게 할 수 있지만 타겟 그룹을 다수의 </a:t>
            </a:r>
            <a:r>
              <a:rPr lang="ko-KR" altLang="en-US" sz="1200" b="1" dirty="0" err="1" smtClean="0"/>
              <a:t>로드밸런서에</a:t>
            </a:r>
            <a:r>
              <a:rPr lang="ko-KR" altLang="en-US" sz="1200" b="1" dirty="0" smtClean="0"/>
              <a:t> 연결할 수 없음</a:t>
            </a:r>
            <a:r>
              <a:rPr lang="en-US" altLang="ko-KR" sz="1200" b="1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서비스를 수행하는 대상의 프로토콜에 따라 </a:t>
            </a:r>
            <a:r>
              <a:rPr lang="en-US" altLang="ko-KR" sz="1200" b="1" dirty="0" smtClean="0"/>
              <a:t>L4</a:t>
            </a:r>
            <a:r>
              <a:rPr lang="ko-KR" altLang="en-US" sz="1200" b="1" dirty="0" smtClean="0"/>
              <a:t>와 </a:t>
            </a:r>
            <a:r>
              <a:rPr lang="en-US" altLang="ko-KR" sz="1200" b="1" dirty="0" smtClean="0"/>
              <a:t>L7</a:t>
            </a:r>
            <a:r>
              <a:rPr lang="ko-KR" altLang="en-US" sz="1200" b="1" dirty="0" smtClean="0"/>
              <a:t>으로 구분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</a:t>
            </a:r>
            <a:r>
              <a:rPr lang="en-US" altLang="ko-KR" sz="1200" b="1" dirty="0" smtClean="0"/>
              <a:t>(5~300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) </a:t>
            </a:r>
            <a:r>
              <a:rPr lang="ko-KR" altLang="en-US" sz="1200" b="1" dirty="0" smtClean="0"/>
              <a:t>및 </a:t>
            </a:r>
            <a:r>
              <a:rPr lang="ko-KR" altLang="en-US" sz="1200" b="1" dirty="0" err="1" smtClean="0"/>
              <a:t>임계값</a:t>
            </a:r>
            <a:r>
              <a:rPr lang="ko-KR" altLang="en-US" sz="1200" b="1" dirty="0" smtClean="0"/>
              <a:t> 설정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플랫폼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 </a:t>
            </a:r>
            <a:r>
              <a:rPr lang="en-US" altLang="ko-KR" sz="1200" b="1" dirty="0" smtClean="0"/>
              <a:t>Default 30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주기 변경 가능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Classic </a:t>
            </a:r>
            <a:r>
              <a:rPr lang="ko-KR" altLang="en-US" sz="1200" b="1" dirty="0" smtClean="0"/>
              <a:t>플랫폼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헬스체크</a:t>
            </a:r>
            <a:r>
              <a:rPr lang="ko-KR" altLang="en-US" sz="1200" b="1" dirty="0" smtClean="0"/>
              <a:t> 주기 </a:t>
            </a:r>
            <a:r>
              <a:rPr lang="en-US" altLang="ko-KR" sz="1200" b="1" dirty="0" smtClean="0"/>
              <a:t>Default 6</a:t>
            </a:r>
            <a:r>
              <a:rPr lang="ko-KR" altLang="en-US" sz="1200" b="1" dirty="0" smtClean="0"/>
              <a:t>초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주기 변경 불가능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32031" y="4332493"/>
            <a:ext cx="2914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프로토콜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7313" y="4709163"/>
            <a:ext cx="1040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TCP: </a:t>
            </a:r>
            <a:r>
              <a:rPr lang="ko-KR" altLang="en-US" sz="1200" b="1" dirty="0" smtClean="0"/>
              <a:t>클라이언트에서 요청이 오면 서버에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개씩 분재하는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 smtClean="0"/>
              <a:t>Proxy_TC</a:t>
            </a:r>
            <a:r>
              <a:rPr lang="en-US" altLang="ko-KR" sz="1200" b="1" dirty="0" err="1"/>
              <a:t>P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클라이언트 연결이 제일 적은 서버에게 새로운 커넥션을 분해하는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HTTP: </a:t>
            </a:r>
            <a:r>
              <a:rPr lang="ko-KR" altLang="en-US" sz="1200" b="1" dirty="0" smtClean="0"/>
              <a:t>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대한 해시테이블을 가지고 클라이언트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에 </a:t>
            </a:r>
            <a:r>
              <a:rPr lang="ko-KR" altLang="en-US" sz="1200" b="1" dirty="0" err="1" smtClean="0"/>
              <a:t>매핑되는</a:t>
            </a:r>
            <a:r>
              <a:rPr lang="ko-KR" altLang="en-US" sz="1200" b="1" dirty="0" smtClean="0"/>
              <a:t> 서버에 새로운 커넥션을 분배하는 방식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HTTPS: Application Load Balancer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30" y="3127317"/>
            <a:ext cx="3647750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97155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319924"/>
            <a:ext cx="6482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도메인 등록 서비스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다양한 레코드 타입 지원</a:t>
            </a:r>
            <a:r>
              <a:rPr lang="en-US" altLang="ko-KR" sz="1200" b="1" dirty="0" smtClean="0"/>
              <a:t>(A, NS, PTR, AAAA, MX, CNAME, SPF, TXT, SRV, CAA)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Alias </a:t>
            </a:r>
            <a:r>
              <a:rPr lang="ko-KR" altLang="en-US" sz="1200" b="1" dirty="0" smtClean="0"/>
              <a:t>기능 제공 및 설정 반영 단계 추가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등록 도메인으로 이입되는 트래픽을 분기 </a:t>
            </a:r>
            <a:r>
              <a:rPr lang="en-US" altLang="ko-KR" sz="1200" b="1" dirty="0" smtClean="0"/>
              <a:t>(Round Robin)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모니터링 기능 제공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0979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875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CDN+, Global 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223404"/>
            <a:ext cx="67377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컨텐츠를 </a:t>
            </a:r>
            <a:r>
              <a:rPr lang="en-US" altLang="ko-KR" sz="1200" b="1" dirty="0" smtClean="0"/>
              <a:t>Caching </a:t>
            </a:r>
            <a:r>
              <a:rPr lang="ko-KR" altLang="en-US" sz="1200" b="1" dirty="0" smtClean="0"/>
              <a:t>하여 보다 빠르고 안정적으로 사용자에게 전송하는 서비스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국내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국외 주 서비스 지역에 따른 </a:t>
            </a:r>
            <a:r>
              <a:rPr lang="en-US" altLang="ko-KR" sz="1200" b="1" dirty="0" smtClean="0"/>
              <a:t>CDN </a:t>
            </a:r>
            <a:r>
              <a:rPr lang="ko-KR" altLang="en-US" sz="1200" b="1" dirty="0" smtClean="0"/>
              <a:t>상품 분리 제공</a:t>
            </a:r>
            <a:r>
              <a:rPr lang="en-US" altLang="ko-KR" sz="1200" b="1" dirty="0" smtClean="0"/>
              <a:t>(CDN+: </a:t>
            </a:r>
            <a:r>
              <a:rPr lang="ko-KR" altLang="en-US" sz="1200" b="1" dirty="0" smtClean="0"/>
              <a:t>국내 전용</a:t>
            </a:r>
            <a:r>
              <a:rPr lang="en-US" altLang="ko-KR" sz="1200" b="1" dirty="0" smtClean="0"/>
              <a:t>, GCDN: </a:t>
            </a:r>
            <a:r>
              <a:rPr lang="ko-KR" altLang="en-US" sz="1200" b="1" dirty="0" smtClean="0"/>
              <a:t>국외 전용</a:t>
            </a:r>
            <a:r>
              <a:rPr lang="en-US" altLang="ko-KR" sz="12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원본은 </a:t>
            </a:r>
            <a:r>
              <a:rPr lang="en-US" altLang="ko-KR" sz="1200" b="1" dirty="0" smtClean="0"/>
              <a:t>NCP </a:t>
            </a:r>
            <a:r>
              <a:rPr lang="ko-KR" altLang="en-US" sz="1200" b="1" dirty="0" smtClean="0"/>
              <a:t>오브젝트 스토리지 혹은 </a:t>
            </a:r>
            <a:r>
              <a:rPr lang="ko-KR" altLang="en-US" sz="1200" b="1" dirty="0" err="1" smtClean="0"/>
              <a:t>커스텀</a:t>
            </a:r>
            <a:r>
              <a:rPr lang="ko-KR" altLang="en-US" sz="1200" b="1" dirty="0" smtClean="0"/>
              <a:t> 오리진 서버를 둘 수 있음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도메인은 랜덤 </a:t>
            </a:r>
            <a:r>
              <a:rPr lang="en-US" altLang="ko-KR" sz="1200" b="1" dirty="0" smtClean="0"/>
              <a:t>CDN </a:t>
            </a:r>
            <a:r>
              <a:rPr lang="ko-KR" altLang="en-US" sz="1200" b="1" dirty="0" smtClean="0"/>
              <a:t>도메인 </a:t>
            </a:r>
            <a:r>
              <a:rPr lang="en-US" altLang="ko-KR" sz="1200" b="1" dirty="0" smtClean="0"/>
              <a:t>(*.ntruss.com)</a:t>
            </a:r>
            <a:r>
              <a:rPr lang="ko-KR" altLang="en-US" sz="1200" b="1" dirty="0"/>
              <a:t> </a:t>
            </a:r>
            <a:r>
              <a:rPr lang="ko-KR" altLang="en-US" sz="1200" b="1" dirty="0" smtClean="0"/>
              <a:t>혹은 보유하고 있는 도메인 사용 가능</a:t>
            </a:r>
            <a:endParaRPr lang="en-US" altLang="ko-KR" sz="12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지원 프로토콜은 </a:t>
            </a:r>
            <a:r>
              <a:rPr lang="en-US" altLang="ko-KR" sz="1200" b="1" dirty="0" smtClean="0"/>
              <a:t>HTTP/S</a:t>
            </a:r>
          </a:p>
        </p:txBody>
      </p:sp>
    </p:spTree>
    <p:extLst>
      <p:ext uri="{BB962C8B-B14F-4D97-AF65-F5344CB8AC3E}">
        <p14:creationId xmlns:p14="http://schemas.microsoft.com/office/powerpoint/2010/main" val="359340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505473"/>
            <a:ext cx="256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 언제 필요할까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1882143"/>
            <a:ext cx="70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대규모 파일 배포나 이미지 서비스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동영상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서비스 등 대규모로 트래픽이 발생하는 경우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웹서버를</a:t>
            </a:r>
            <a:r>
              <a:rPr lang="ko-KR" altLang="en-US" sz="1200" b="1" dirty="0" smtClean="0"/>
              <a:t> 통해 배포하게 되면 </a:t>
            </a:r>
            <a:r>
              <a:rPr lang="ko-KR" altLang="en-US" sz="1200" b="1" dirty="0" err="1" smtClean="0"/>
              <a:t>웹서버의</a:t>
            </a:r>
            <a:r>
              <a:rPr lang="ko-KR" altLang="en-US" sz="1200" b="1" dirty="0" smtClean="0"/>
              <a:t> 용량이 기하 급수적으로 </a:t>
            </a:r>
            <a:r>
              <a:rPr lang="ko-KR" altLang="en-US" sz="1200" b="1" dirty="0" err="1" smtClean="0"/>
              <a:t>커져야함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이러한 대규모 트래픽에 효과적으로 대응하기 위한 서비스</a:t>
            </a:r>
            <a:endParaRPr lang="en-US" altLang="ko-KR" sz="1200" b="1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843589"/>
            <a:ext cx="5191760" cy="34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FFB9C-9F43-4D85-9480-BCD6DD4847DE}"/>
              </a:ext>
            </a:extLst>
          </p:cNvPr>
          <p:cNvSpPr txBox="1"/>
          <p:nvPr/>
        </p:nvSpPr>
        <p:spPr>
          <a:xfrm>
            <a:off x="1117932" y="2663726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네이버 </a:t>
            </a:r>
            <a:r>
              <a:rPr lang="ko-KR" altLang="en-US" sz="2400" spc="-150" dirty="0" err="1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클라우드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플랫폼 전체 라인업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BA202-91FF-4AD7-985B-7DEBE4AD84E2}"/>
              </a:ext>
            </a:extLst>
          </p:cNvPr>
          <p:cNvSpPr txBox="1"/>
          <p:nvPr/>
        </p:nvSpPr>
        <p:spPr>
          <a:xfrm>
            <a:off x="168198" y="270989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44068-0C6B-4D8E-8428-E62B0F8294FF}"/>
              </a:ext>
            </a:extLst>
          </p:cNvPr>
          <p:cNvSpPr txBox="1"/>
          <p:nvPr/>
        </p:nvSpPr>
        <p:spPr>
          <a:xfrm>
            <a:off x="1117932" y="3477967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Networking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9DF80-6DDF-4D56-AD45-08BA0EBA1A64}"/>
              </a:ext>
            </a:extLst>
          </p:cNvPr>
          <p:cNvSpPr txBox="1"/>
          <p:nvPr/>
        </p:nvSpPr>
        <p:spPr>
          <a:xfrm>
            <a:off x="168198" y="352413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CA4E2-DB61-44F8-8634-BC0D12F982FE}"/>
              </a:ext>
            </a:extLst>
          </p:cNvPr>
          <p:cNvSpPr txBox="1"/>
          <p:nvPr/>
        </p:nvSpPr>
        <p:spPr>
          <a:xfrm>
            <a:off x="1117932" y="4292208"/>
            <a:ext cx="3613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세부 기능</a:t>
            </a:r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BB29BA-6597-4383-85D4-7AE42F80434E}"/>
              </a:ext>
            </a:extLst>
          </p:cNvPr>
          <p:cNvSpPr txBox="1"/>
          <p:nvPr/>
        </p:nvSpPr>
        <p:spPr>
          <a:xfrm>
            <a:off x="168198" y="4338374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610BA-4B98-4236-8BF3-845AA8DB9B54}"/>
              </a:ext>
            </a:extLst>
          </p:cNvPr>
          <p:cNvSpPr txBox="1"/>
          <p:nvPr/>
        </p:nvSpPr>
        <p:spPr>
          <a:xfrm>
            <a:off x="1117932" y="5106449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Network Service </a:t>
            </a:r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세부 기능 데모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222CD-3D53-416F-B340-09037390F9BD}"/>
              </a:ext>
            </a:extLst>
          </p:cNvPr>
          <p:cNvSpPr txBox="1"/>
          <p:nvPr/>
        </p:nvSpPr>
        <p:spPr>
          <a:xfrm>
            <a:off x="168198" y="515261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6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72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62" y="2154197"/>
            <a:ext cx="7628709" cy="38950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66596" y="2672014"/>
            <a:ext cx="751114" cy="2734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18541" y="4171951"/>
            <a:ext cx="3807939" cy="1828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8541" y="4393475"/>
            <a:ext cx="3807939" cy="1899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837710" y="294549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228541" y="3921737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64430" y="462207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07757" y="4622075"/>
            <a:ext cx="3894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RFC1918</a:t>
            </a:r>
            <a:r>
              <a:rPr lang="ko-KR" altLang="en-US" sz="900" b="1" dirty="0"/>
              <a:t>에 명시된 사설 </a:t>
            </a:r>
            <a:r>
              <a:rPr lang="en-US" altLang="ko-KR" sz="900" b="1" dirty="0"/>
              <a:t>IP </a:t>
            </a:r>
            <a:r>
              <a:rPr lang="ko-KR" altLang="en-US" sz="900" b="1" dirty="0"/>
              <a:t>주소 대역 제공</a:t>
            </a:r>
            <a:endParaRPr lang="en-US" altLang="ko-KR" sz="9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10.0.0.0/16 (10.0.0.0 ~ 10.0.255.255)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172.16.0.0/16 (172.16.0.0 ~ 172.16.255.255)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  192.168.0.0/16 (192.168.0.0 ~ 192.168.255.255)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13859" y="4846299"/>
            <a:ext cx="491491" cy="222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719173" y="502547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cxnSp>
        <p:nvCxnSpPr>
          <p:cNvPr id="28" name="꺾인 연결선 27"/>
          <p:cNvCxnSpPr>
            <a:stCxn id="14" idx="3"/>
          </p:cNvCxnSpPr>
          <p:nvPr/>
        </p:nvCxnSpPr>
        <p:spPr>
          <a:xfrm>
            <a:off x="6126480" y="4488453"/>
            <a:ext cx="2919984" cy="579915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2169137"/>
            <a:ext cx="9624060" cy="350520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0580477" y="499273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70720" y="4971700"/>
            <a:ext cx="947982" cy="2337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5405" y="3683965"/>
            <a:ext cx="40065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+mj-lt"/>
              </a:rPr>
              <a:t>CIDR </a:t>
            </a:r>
            <a:r>
              <a:rPr lang="ko-KR" altLang="en-US" sz="900" b="1" dirty="0" smtClean="0">
                <a:latin typeface="+mj-lt"/>
              </a:rPr>
              <a:t>블록 이란</a:t>
            </a:r>
            <a:r>
              <a:rPr lang="en-US" altLang="ko-KR" sz="900" b="1" dirty="0" smtClean="0">
                <a:latin typeface="+mj-lt"/>
              </a:rPr>
              <a:t>?</a:t>
            </a:r>
          </a:p>
          <a:p>
            <a:pPr algn="ctr"/>
            <a:endParaRPr lang="en-US" altLang="ko-KR" sz="900" b="1" dirty="0">
              <a:latin typeface="+mj-lt"/>
            </a:endParaRPr>
          </a:p>
          <a:p>
            <a:pPr algn="ctr"/>
            <a:r>
              <a:rPr lang="en-US" altLang="ko-KR" sz="900" b="1" dirty="0"/>
              <a:t>CIDR</a:t>
            </a:r>
            <a:r>
              <a:rPr lang="ko-KR" altLang="en-US" sz="900" b="1" dirty="0"/>
              <a:t>는 기존의 </a:t>
            </a:r>
            <a:r>
              <a:rPr lang="en-US" altLang="ko-KR" sz="900" b="1" dirty="0"/>
              <a:t>IP </a:t>
            </a:r>
            <a:r>
              <a:rPr lang="ko-KR" altLang="en-US" sz="900" b="1" dirty="0"/>
              <a:t>주소 할당 방식이었던 네트워크 클래스를 방법을 대체한 방식입니다</a:t>
            </a:r>
            <a:r>
              <a:rPr lang="en-US" altLang="ko-KR" sz="900" b="1" dirty="0"/>
              <a:t>. CIDR</a:t>
            </a:r>
            <a:r>
              <a:rPr lang="ko-KR" altLang="en-US" sz="900" b="1" dirty="0"/>
              <a:t>는 </a:t>
            </a:r>
            <a:r>
              <a:rPr lang="en-US" altLang="ko-KR" sz="900" b="1" dirty="0"/>
              <a:t>IP Address</a:t>
            </a:r>
            <a:r>
              <a:rPr lang="ko-KR" altLang="en-US" sz="900" b="1" dirty="0"/>
              <a:t>의 영역을 나눌 때 기존방식보다 유연하게 자신이 원하는 </a:t>
            </a:r>
            <a:r>
              <a:rPr lang="en-US" altLang="ko-KR" sz="900" b="1" dirty="0"/>
              <a:t>Network Address</a:t>
            </a:r>
            <a:r>
              <a:rPr lang="ko-KR" altLang="en-US" sz="900" b="1" dirty="0"/>
              <a:t>와 </a:t>
            </a:r>
            <a:r>
              <a:rPr lang="en-US" altLang="ko-KR" sz="900" b="1" dirty="0"/>
              <a:t>Host Address</a:t>
            </a:r>
            <a:r>
              <a:rPr lang="ko-KR" altLang="en-US" sz="900" b="1" dirty="0"/>
              <a:t>를 나눌 수 있습니다</a:t>
            </a:r>
            <a:r>
              <a:rPr lang="en-US" altLang="ko-KR" sz="900" b="1" dirty="0"/>
              <a:t>.</a:t>
            </a:r>
            <a:endParaRPr lang="ko-KR" altLang="en-US" sz="900" b="1" dirty="0"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6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8883" y="5307296"/>
            <a:ext cx="21162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VPC</a:t>
            </a:r>
            <a:r>
              <a:rPr lang="ko-KR" altLang="en-US" sz="800" b="1" dirty="0"/>
              <a:t> </a:t>
            </a:r>
            <a:r>
              <a:rPr lang="ko-KR" altLang="en-US" sz="800" b="1" dirty="0" err="1" smtClean="0"/>
              <a:t>생성할때</a:t>
            </a:r>
            <a:r>
              <a:rPr lang="ko-KR" altLang="en-US" sz="800" b="1" dirty="0" smtClean="0"/>
              <a:t> 주어진 </a:t>
            </a:r>
            <a:r>
              <a:rPr lang="en-US" altLang="ko-KR" sz="800" b="1" dirty="0" smtClean="0"/>
              <a:t>IP </a:t>
            </a:r>
            <a:r>
              <a:rPr lang="ko-KR" altLang="en-US" sz="800" b="1" dirty="0" smtClean="0"/>
              <a:t>주소에</a:t>
            </a:r>
            <a:r>
              <a:rPr lang="en-US" altLang="ko-KR" sz="800" b="1" dirty="0"/>
              <a:t> </a:t>
            </a:r>
            <a:r>
              <a:rPr lang="ko-KR" altLang="en-US" sz="800" b="1" dirty="0" smtClean="0"/>
              <a:t>해당한다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3506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Network 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95" y="2224301"/>
            <a:ext cx="4132665" cy="38524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40" y="2230398"/>
            <a:ext cx="6907065" cy="385240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88535" y="2707277"/>
            <a:ext cx="424265" cy="2220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51575" y="4304937"/>
            <a:ext cx="106942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851575" y="4541157"/>
            <a:ext cx="106942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14465" y="5555252"/>
            <a:ext cx="213445" cy="2010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43300" y="253782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635780" y="420660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39590" y="462951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3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352060" y="555153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4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17685" y="4644390"/>
            <a:ext cx="1226905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017685" y="4831441"/>
            <a:ext cx="1226905" cy="1253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019590" y="5004796"/>
            <a:ext cx="1226905" cy="1253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44590" y="4616174"/>
            <a:ext cx="1184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Subnet </a:t>
            </a:r>
            <a:r>
              <a:rPr lang="ko-KR" altLang="en-US" sz="600" b="1" dirty="0" smtClean="0"/>
              <a:t>생성할 때 </a:t>
            </a:r>
            <a:r>
              <a:rPr lang="en-US" altLang="ko-KR" sz="600" b="1" dirty="0" smtClean="0"/>
              <a:t>NACL </a:t>
            </a:r>
            <a:r>
              <a:rPr lang="ko-KR" altLang="en-US" sz="600" b="1" dirty="0" smtClean="0"/>
              <a:t>적용</a:t>
            </a:r>
            <a:endParaRPr lang="ko-KR" altLang="en-US" sz="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44590" y="4799054"/>
            <a:ext cx="105509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Inbound  </a:t>
            </a:r>
            <a:r>
              <a:rPr lang="ko-KR" altLang="en-US" sz="600" b="1" dirty="0" smtClean="0"/>
              <a:t>규칙 적용 한 수</a:t>
            </a:r>
            <a:endParaRPr lang="ko-KR" altLang="en-US" sz="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252210" y="4974314"/>
            <a:ext cx="1104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 smtClean="0"/>
              <a:t>outbound  </a:t>
            </a:r>
            <a:r>
              <a:rPr lang="ko-KR" altLang="en-US" sz="600" b="1" dirty="0"/>
              <a:t>규칙 적용 한 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876715" y="3175908"/>
            <a:ext cx="377275" cy="2130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62444" y="3174090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5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331241" y="4195950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Network 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31" y="2171336"/>
            <a:ext cx="4622593" cy="35345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36" y="2171337"/>
            <a:ext cx="5774626" cy="353451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15595" y="4492752"/>
            <a:ext cx="4586629" cy="9875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270347" y="4742688"/>
            <a:ext cx="5697815" cy="8778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07008" y="5582744"/>
            <a:ext cx="3645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우선순위 </a:t>
            </a:r>
            <a:r>
              <a:rPr lang="en-US" altLang="ko-KR" sz="1000" b="1" dirty="0" smtClean="0"/>
              <a:t>0 ~199 </a:t>
            </a:r>
            <a:r>
              <a:rPr lang="ko-KR" altLang="en-US" sz="1000" b="1" dirty="0" smtClean="0"/>
              <a:t>범위 내로 가능하며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숫자가 낮을수록 우선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Subnet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19" y="2110378"/>
            <a:ext cx="6751429" cy="41928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459041" y="2804387"/>
            <a:ext cx="2676840" cy="467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82000" y="4967255"/>
            <a:ext cx="227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VPC</a:t>
            </a:r>
            <a:r>
              <a:rPr lang="ko-KR" altLang="en-US" sz="1000" dirty="0" smtClean="0"/>
              <a:t>를 인터넷에 연결 여부 결정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8434653" y="4171090"/>
            <a:ext cx="31294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 smtClean="0"/>
              <a:t>KR-1 </a:t>
            </a:r>
            <a:r>
              <a:rPr lang="ko-KR" altLang="en-US" sz="900" b="1" dirty="0" smtClean="0"/>
              <a:t>과 </a:t>
            </a:r>
            <a:r>
              <a:rPr lang="en-US" altLang="ko-KR" sz="900" b="1" dirty="0" smtClean="0"/>
              <a:t>KR-2 </a:t>
            </a:r>
            <a:r>
              <a:rPr lang="ko-KR" altLang="en-US" sz="900" b="1" dirty="0" smtClean="0"/>
              <a:t>존재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 smtClean="0"/>
              <a:t>한국만 </a:t>
            </a:r>
            <a:r>
              <a:rPr lang="ko-KR" altLang="en-US" sz="900" b="1" dirty="0" err="1" smtClean="0"/>
              <a:t>멀티존</a:t>
            </a:r>
            <a:r>
              <a:rPr lang="ko-KR" altLang="en-US" sz="900" b="1" dirty="0" smtClean="0"/>
              <a:t> 제공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1" dirty="0" smtClean="0"/>
              <a:t>한국 </a:t>
            </a:r>
            <a:r>
              <a:rPr lang="ko-KR" altLang="en-US" sz="900" b="1" dirty="0" err="1" smtClean="0"/>
              <a:t>리전</a:t>
            </a:r>
            <a:r>
              <a:rPr lang="ko-KR" altLang="en-US" sz="900" b="1" dirty="0" smtClean="0"/>
              <a:t>  및 </a:t>
            </a:r>
            <a:r>
              <a:rPr lang="ko-KR" altLang="en-US" sz="900" b="1" dirty="0" err="1" smtClean="0"/>
              <a:t>환경별</a:t>
            </a:r>
            <a:r>
              <a:rPr lang="ko-KR" altLang="en-US" sz="900" b="1" dirty="0" smtClean="0"/>
              <a:t> 제공 상품 링크</a:t>
            </a:r>
            <a:endParaRPr lang="en-US" altLang="ko-KR" sz="9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https://guide.ncloud-docs.com/docs/environment-environmentproducts</a:t>
            </a:r>
            <a:endParaRPr lang="ko-KR" altLang="en-US" sz="900" dirty="0"/>
          </a:p>
        </p:txBody>
      </p:sp>
      <p:sp>
        <p:nvSpPr>
          <p:cNvPr id="27" name="직사각형 26"/>
          <p:cNvSpPr/>
          <p:nvPr/>
        </p:nvSpPr>
        <p:spPr>
          <a:xfrm>
            <a:off x="3797461" y="5871120"/>
            <a:ext cx="452594" cy="2344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890001" y="5216175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/>
              <a:t>용도에 맞게 설정</a:t>
            </a:r>
            <a:endParaRPr lang="ko-KR" altLang="en-US" sz="1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421" y="2110378"/>
            <a:ext cx="3361849" cy="205801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82000" y="1819724"/>
            <a:ext cx="2273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설정한 그래도 </a:t>
            </a:r>
            <a:r>
              <a:rPr lang="ko-KR" altLang="en-US" sz="1000" b="1" dirty="0" err="1" smtClean="0"/>
              <a:t>서브넷</a:t>
            </a:r>
            <a:r>
              <a:rPr lang="ko-KR" altLang="en-US" sz="1000" b="1" dirty="0" smtClean="0"/>
              <a:t> 생성</a:t>
            </a:r>
            <a:endParaRPr lang="ko-KR" altLang="en-US" sz="1000" b="1" dirty="0"/>
          </a:p>
        </p:txBody>
      </p:sp>
      <p:sp>
        <p:nvSpPr>
          <p:cNvPr id="34" name="오른쪽 화살표 33"/>
          <p:cNvSpPr/>
          <p:nvPr/>
        </p:nvSpPr>
        <p:spPr>
          <a:xfrm>
            <a:off x="7624572" y="2471496"/>
            <a:ext cx="984504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46" idx="3"/>
            <a:endCxn id="26" idx="1"/>
          </p:cNvCxnSpPr>
          <p:nvPr/>
        </p:nvCxnSpPr>
        <p:spPr>
          <a:xfrm flipV="1">
            <a:off x="5494020" y="4563505"/>
            <a:ext cx="2940633" cy="35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48" idx="3"/>
            <a:endCxn id="13" idx="1"/>
          </p:cNvCxnSpPr>
          <p:nvPr/>
        </p:nvCxnSpPr>
        <p:spPr>
          <a:xfrm flipV="1">
            <a:off x="4318000" y="5090366"/>
            <a:ext cx="4064000" cy="85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29" idx="1"/>
          </p:cNvCxnSpPr>
          <p:nvPr/>
        </p:nvCxnSpPr>
        <p:spPr>
          <a:xfrm>
            <a:off x="4706112" y="5327904"/>
            <a:ext cx="4183889" cy="113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 rot="16200000" flipV="1">
            <a:off x="2569865" y="3566776"/>
            <a:ext cx="983324" cy="392811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257932" y="4236035"/>
            <a:ext cx="2236088" cy="2407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257932" y="4499223"/>
            <a:ext cx="2236088" cy="1996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220211" y="4999161"/>
            <a:ext cx="1097789" cy="1996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251732" y="5269230"/>
            <a:ext cx="1454380" cy="1393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0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NAT Gateway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" y="2178760"/>
            <a:ext cx="4570983" cy="41184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672" y="2178760"/>
            <a:ext cx="6453983" cy="3557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6848" y="4018507"/>
            <a:ext cx="4748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900" b="1" dirty="0" err="1"/>
              <a:t>비공인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IP</a:t>
            </a:r>
            <a:r>
              <a:rPr lang="ko-KR" altLang="en-US" sz="900" b="1" dirty="0"/>
              <a:t>를 가진 다수의 </a:t>
            </a:r>
            <a:r>
              <a:rPr lang="ko-KR" altLang="en-US" sz="900" b="1" dirty="0" smtClean="0"/>
              <a:t>서버를 위한 </a:t>
            </a:r>
            <a:r>
              <a:rPr lang="ko-KR" altLang="en-US" sz="900" b="1" dirty="0"/>
              <a:t>인터넷상의 공인 </a:t>
            </a:r>
            <a:r>
              <a:rPr lang="en-US" altLang="ko-KR" sz="900" b="1" dirty="0" smtClean="0"/>
              <a:t>IP</a:t>
            </a:r>
            <a:r>
              <a:rPr lang="ko-KR" altLang="en-US" sz="900" b="1" dirty="0" smtClean="0"/>
              <a:t>가 제공된다</a:t>
            </a:r>
            <a:r>
              <a:rPr lang="en-US" altLang="ko-KR" sz="900" b="1" dirty="0" smtClean="0"/>
              <a:t>.</a:t>
            </a:r>
            <a:endParaRPr lang="ko-KR" altLang="en-US" sz="900" b="1" dirty="0"/>
          </a:p>
        </p:txBody>
      </p:sp>
      <p:sp>
        <p:nvSpPr>
          <p:cNvPr id="22" name="직사각형 21"/>
          <p:cNvSpPr/>
          <p:nvPr/>
        </p:nvSpPr>
        <p:spPr>
          <a:xfrm>
            <a:off x="7121341" y="3578923"/>
            <a:ext cx="985199" cy="4671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/>
          <p:nvPr/>
        </p:nvCxnSpPr>
        <p:spPr>
          <a:xfrm>
            <a:off x="7248144" y="4046055"/>
            <a:ext cx="298704" cy="99410"/>
          </a:xfrm>
          <a:prstGeom prst="bent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4294194" y="3068148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4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Route Table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8432" y="2029968"/>
            <a:ext cx="8912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Subnet</a:t>
            </a:r>
            <a:r>
              <a:rPr lang="ko-KR" altLang="en-US" sz="1050" dirty="0" smtClean="0"/>
              <a:t> 생성시 자동으로 </a:t>
            </a:r>
            <a:r>
              <a:rPr lang="en-US" altLang="ko-KR" sz="1050" dirty="0" smtClean="0"/>
              <a:t>Route Table</a:t>
            </a:r>
            <a:r>
              <a:rPr lang="ko-KR" altLang="en-US" sz="1050" dirty="0" smtClean="0"/>
              <a:t>이 만들어진다</a:t>
            </a:r>
            <a:r>
              <a:rPr lang="en-US" altLang="ko-KR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smtClean="0"/>
              <a:t>Public</a:t>
            </a:r>
            <a:r>
              <a:rPr lang="ko-KR" altLang="en-US" sz="1050" dirty="0" smtClean="0"/>
              <a:t>과 </a:t>
            </a:r>
            <a:r>
              <a:rPr lang="en-US" altLang="ko-KR" sz="1050" dirty="0" smtClean="0"/>
              <a:t>Private </a:t>
            </a:r>
            <a:r>
              <a:rPr lang="ko-KR" altLang="en-US" sz="1050" dirty="0" smtClean="0"/>
              <a:t>으로 나눠서 자동 만들어진다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49" y="1320740"/>
            <a:ext cx="4791456" cy="2841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8" y="2550981"/>
            <a:ext cx="4030789" cy="292033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37979" y="3147059"/>
            <a:ext cx="585031" cy="1752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51585" y="3147059"/>
            <a:ext cx="386715" cy="1752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29403" y="3144689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38300" y="2985607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074345" y="1510984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549" y="3539327"/>
            <a:ext cx="4791456" cy="28414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636699" y="1673701"/>
            <a:ext cx="3440245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36698" y="4112023"/>
            <a:ext cx="4604582" cy="4843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27" idx="3"/>
          </p:cNvCxnSpPr>
          <p:nvPr/>
        </p:nvCxnSpPr>
        <p:spPr>
          <a:xfrm flipH="1">
            <a:off x="8364220" y="1787827"/>
            <a:ext cx="712724" cy="467086"/>
          </a:xfrm>
          <a:prstGeom prst="bentConnector3">
            <a:avLst>
              <a:gd name="adj1" fmla="val -320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10800000" flipV="1">
            <a:off x="8465820" y="4333730"/>
            <a:ext cx="1775460" cy="487037"/>
          </a:xfrm>
          <a:prstGeom prst="bentConnector3">
            <a:avLst>
              <a:gd name="adj1" fmla="val -16309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0911" y="6109571"/>
            <a:ext cx="55157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 err="1"/>
              <a:t>비공인</a:t>
            </a:r>
            <a:r>
              <a:rPr lang="ko-KR" altLang="en-US" sz="1050" dirty="0"/>
              <a:t> </a:t>
            </a:r>
            <a:r>
              <a:rPr lang="en-US" altLang="ko-KR" sz="1050" dirty="0"/>
              <a:t>IP</a:t>
            </a:r>
            <a:r>
              <a:rPr lang="ko-KR" altLang="en-US" sz="1050" dirty="0"/>
              <a:t>를 가진 다수의 서버를 인터넷상의 공인 </a:t>
            </a:r>
            <a:r>
              <a:rPr lang="en-US" altLang="ko-KR" sz="1050" dirty="0"/>
              <a:t>IP</a:t>
            </a:r>
            <a:r>
              <a:rPr lang="ko-KR" altLang="en-US" sz="1050" dirty="0"/>
              <a:t>를 가진 고객의 호스트와 </a:t>
            </a:r>
            <a:r>
              <a:rPr lang="ko-KR" altLang="en-US" sz="1050" dirty="0" smtClean="0"/>
              <a:t>연결됨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26" name="타원 25"/>
          <p:cNvSpPr/>
          <p:nvPr/>
        </p:nvSpPr>
        <p:spPr>
          <a:xfrm>
            <a:off x="10291429" y="4067935"/>
            <a:ext cx="180000" cy="180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2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97106" y="1369255"/>
            <a:ext cx="10871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/>
              <a:t>연관 </a:t>
            </a:r>
            <a:r>
              <a:rPr lang="en-US" altLang="ko-KR" sz="900" b="1" dirty="0" smtClean="0"/>
              <a:t>Subnet </a:t>
            </a:r>
            <a:r>
              <a:rPr lang="ko-KR" altLang="en-US" sz="900" b="1" dirty="0" smtClean="0"/>
              <a:t>설정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988448" y="3807647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Routes </a:t>
            </a:r>
            <a:r>
              <a:rPr lang="ko-KR" altLang="en-US" sz="900" b="1" dirty="0" smtClean="0"/>
              <a:t>설정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1368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959590"/>
            <a:ext cx="5745480" cy="31122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43" y="2179802"/>
            <a:ext cx="5811977" cy="289207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26499" y="4509865"/>
            <a:ext cx="568662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31220" y="4395739"/>
            <a:ext cx="568662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00563" y="5535077"/>
            <a:ext cx="940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서로 다른 </a:t>
            </a:r>
            <a:r>
              <a:rPr lang="en-US" altLang="ko-KR" b="1" dirty="0" smtClean="0"/>
              <a:t>Account</a:t>
            </a:r>
            <a:r>
              <a:rPr lang="ko-KR" altLang="en-US" b="1" dirty="0" smtClean="0"/>
              <a:t>에 위치한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와 통신을 </a:t>
            </a:r>
            <a:r>
              <a:rPr lang="ko-KR" altLang="en-US" b="1" dirty="0" err="1" smtClean="0"/>
              <a:t>하기위해</a:t>
            </a:r>
            <a:r>
              <a:rPr lang="ko-KR" altLang="en-US" b="1" dirty="0" smtClean="0"/>
              <a:t> 서로 다른 </a:t>
            </a:r>
            <a:r>
              <a:rPr lang="en-US" altLang="ko-KR" b="1" dirty="0" smtClean="0"/>
              <a:t>Account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를 생성</a:t>
            </a:r>
            <a:r>
              <a:rPr lang="en-US" altLang="ko-KR" b="1" dirty="0"/>
              <a:t>.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422868" y="238747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나의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284172" y="2387478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ko-KR" altLang="en-US" sz="1400" b="1" dirty="0" smtClean="0"/>
              <a:t>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228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" y="2255520"/>
            <a:ext cx="5057597" cy="3444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784" y="1790313"/>
            <a:ext cx="6569760" cy="39545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073400" y="3200400"/>
            <a:ext cx="2143760" cy="12598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04260" y="5168900"/>
            <a:ext cx="416560" cy="236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30440" y="4861560"/>
            <a:ext cx="416560" cy="236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670195" y="1805701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95446" y="195959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47771" y="3768119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Goodusdata</a:t>
            </a:r>
            <a:r>
              <a:rPr lang="ko-KR" altLang="en-US" sz="800" b="1" dirty="0" smtClean="0"/>
              <a:t>의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174751" y="3442054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나의계정의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26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168" y="1959590"/>
            <a:ext cx="6569760" cy="37852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" y="1959590"/>
            <a:ext cx="5255128" cy="378524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45512" y="2999232"/>
            <a:ext cx="2601976" cy="15361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99053" y="5477129"/>
            <a:ext cx="518541" cy="2283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01813" y="4894199"/>
            <a:ext cx="321057" cy="2283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95756" y="3316122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err="1" smtClean="0"/>
              <a:t>Goodusdata</a:t>
            </a:r>
            <a:r>
              <a:rPr lang="ko-KR" altLang="en-US" sz="800" b="1" dirty="0" smtClean="0"/>
              <a:t>의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93581" y="3596436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나의계정의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VPC</a:t>
            </a:r>
            <a:endParaRPr lang="ko-KR" altLang="en-US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944664" y="195959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85091" y="2256518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582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691273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36990" y="1588324"/>
              <a:ext cx="45608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네이버 </a:t>
              </a:r>
              <a:r>
                <a:rPr lang="ko-KR" altLang="en-US" sz="32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클라우드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플랫폼</a:t>
              </a:r>
              <a:endParaRPr lang="en-US" altLang="ko-KR" sz="32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en-US" altLang="ko-KR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	  </a:t>
              </a:r>
              <a:r>
                <a:rPr lang="ko-KR" altLang="en-US" sz="32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전체 상품 라인업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" y="1959589"/>
            <a:ext cx="5321808" cy="3785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990" y="1959589"/>
            <a:ext cx="6321010" cy="37852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59187" y="3936841"/>
            <a:ext cx="3979741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21331" y="3645408"/>
            <a:ext cx="5867543" cy="1905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59733" y="5466969"/>
            <a:ext cx="408687" cy="189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64267" y="3172301"/>
            <a:ext cx="4022413" cy="22825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31491" y="2717800"/>
            <a:ext cx="5979229" cy="2189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57875" y="2127610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Goodusdata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계정의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94940" y="2635200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나의계정의</a:t>
            </a:r>
            <a:r>
              <a:rPr lang="ko-KR" altLang="en-US" sz="1400" b="1" dirty="0" smtClean="0"/>
              <a:t>  </a:t>
            </a:r>
            <a:r>
              <a:rPr lang="en-US" altLang="ko-KR" sz="1400" b="1" dirty="0" smtClean="0"/>
              <a:t>VPC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69807" y="5991202"/>
            <a:ext cx="783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연결된 </a:t>
            </a:r>
            <a:r>
              <a:rPr lang="en-US" altLang="ko-KR" b="1" dirty="0" smtClean="0"/>
              <a:t>VPC</a:t>
            </a:r>
            <a:r>
              <a:rPr lang="ko-KR" altLang="en-US" b="1" dirty="0" smtClean="0"/>
              <a:t>와 통신하기위해 </a:t>
            </a:r>
            <a:r>
              <a:rPr lang="en-US" altLang="ko-KR" b="1" dirty="0" smtClean="0"/>
              <a:t>Subnet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Route Table</a:t>
            </a:r>
            <a:r>
              <a:rPr lang="ko-KR" altLang="en-US" b="1" dirty="0" smtClean="0"/>
              <a:t>에 규칙을 </a:t>
            </a:r>
            <a:r>
              <a:rPr lang="ko-KR" altLang="en-US" b="1" dirty="0" err="1" smtClean="0"/>
              <a:t>추가해야함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25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 Peering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75307"/>
            <a:ext cx="5219700" cy="4438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19200" y="2108041"/>
            <a:ext cx="3979741" cy="14619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18311" y="4146391"/>
            <a:ext cx="1386840" cy="1284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88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Target Group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7" y="2121406"/>
            <a:ext cx="4700016" cy="2767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52" y="2121406"/>
            <a:ext cx="4901183" cy="276758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97814" y="3097530"/>
            <a:ext cx="3979741" cy="9563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20996" y="4685157"/>
            <a:ext cx="475869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92255" y="4685157"/>
            <a:ext cx="453825" cy="1459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756911" y="3034633"/>
            <a:ext cx="4926330" cy="14619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9631" y="4972564"/>
            <a:ext cx="2250937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/>
              <a:t>대상의 </a:t>
            </a:r>
            <a:r>
              <a:rPr lang="ko-KR" altLang="en-US" sz="1000" b="1" dirty="0"/>
              <a:t>역할에 따라 </a:t>
            </a:r>
            <a:r>
              <a:rPr lang="ko-KR" altLang="en-US" sz="1000" b="1" dirty="0">
                <a:solidFill>
                  <a:srgbClr val="0070C0"/>
                </a:solidFill>
              </a:rPr>
              <a:t>프로토콜</a:t>
            </a:r>
            <a:r>
              <a:rPr lang="ko-KR" altLang="en-US" sz="1000" b="1" dirty="0"/>
              <a:t>을 </a:t>
            </a:r>
            <a:r>
              <a:rPr lang="ko-KR" altLang="en-US" sz="1000" b="1" dirty="0" smtClean="0"/>
              <a:t>선택</a:t>
            </a:r>
            <a:endParaRPr lang="en-US" altLang="ko-KR" sz="1000" b="1" dirty="0" smtClean="0"/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TCP : Network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 err="1"/>
              <a:t>Proxy_TCP</a:t>
            </a:r>
            <a:r>
              <a:rPr lang="en-US" altLang="ko-KR" sz="800" b="1" dirty="0"/>
              <a:t> : Network Proxy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HTTP : Application Load Balancer</a:t>
            </a:r>
          </a:p>
          <a:p>
            <a:pPr latinLnBrk="0">
              <a:lnSpc>
                <a:spcPct val="150000"/>
              </a:lnSpc>
            </a:pPr>
            <a:r>
              <a:rPr lang="en-US" altLang="ko-KR" sz="800" b="1" dirty="0"/>
              <a:t>HTTPS : Application Load Balancer</a:t>
            </a:r>
          </a:p>
          <a:p>
            <a:endParaRPr lang="ko-KR" alt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0080" y="5249264"/>
            <a:ext cx="5503430" cy="617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smtClean="0"/>
              <a:t>Health Check: </a:t>
            </a:r>
            <a:r>
              <a:rPr lang="ko-KR" altLang="en-US" sz="800" b="1" dirty="0" smtClean="0"/>
              <a:t>가상 </a:t>
            </a:r>
            <a:r>
              <a:rPr lang="ko-KR" altLang="en-US" sz="800" b="1" dirty="0"/>
              <a:t>서버에 주기적인 상태 확인을 수행하여 상태가 비정상인 가상 서버를 식별하도록 체크하는 </a:t>
            </a:r>
            <a:r>
              <a:rPr lang="ko-KR" altLang="en-US" sz="800" b="1" dirty="0" smtClean="0"/>
              <a:t>행위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 smtClean="0"/>
              <a:t>정상 </a:t>
            </a:r>
            <a:r>
              <a:rPr lang="ko-KR" altLang="en-US" sz="800" b="1" dirty="0" err="1" smtClean="0"/>
              <a:t>임계값</a:t>
            </a:r>
            <a:r>
              <a:rPr lang="en-US" altLang="ko-KR" sz="800" b="1" dirty="0" smtClean="0"/>
              <a:t>: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비정상 상태의 대상이 다시 서비스에 투입되기 위해 성공해야 하는 상태 확인 </a:t>
            </a:r>
            <a:r>
              <a:rPr lang="ko-KR" altLang="en-US" sz="800" b="1" dirty="0" smtClean="0"/>
              <a:t>횟수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실패 </a:t>
            </a:r>
            <a:r>
              <a:rPr lang="ko-KR" altLang="en-US" sz="800" b="1" dirty="0" err="1" smtClean="0"/>
              <a:t>임계값</a:t>
            </a:r>
            <a:r>
              <a:rPr lang="en-US" altLang="ko-KR" sz="800" b="1" dirty="0" smtClean="0"/>
              <a:t>:</a:t>
            </a:r>
            <a:r>
              <a:rPr lang="ko-KR" altLang="en-US" sz="800" b="1" dirty="0" smtClean="0"/>
              <a:t> </a:t>
            </a:r>
            <a:r>
              <a:rPr lang="ko-KR" altLang="en-US" sz="800" b="1" dirty="0"/>
              <a:t>정상 상태의 대상이 상태 확인을 실패하면 비정상 상태로 전환되어 부하 분산 대상에 제외되는 횟수</a:t>
            </a:r>
          </a:p>
        </p:txBody>
      </p:sp>
    </p:spTree>
    <p:extLst>
      <p:ext uri="{BB962C8B-B14F-4D97-AF65-F5344CB8AC3E}">
        <p14:creationId xmlns:p14="http://schemas.microsoft.com/office/powerpoint/2010/main" val="6623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Target Group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7" y="2352214"/>
            <a:ext cx="5058110" cy="3349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88" y="2352214"/>
            <a:ext cx="6445625" cy="3349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85440" y="3815079"/>
            <a:ext cx="2362200" cy="2118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73445" y="4551679"/>
            <a:ext cx="6459968" cy="3982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91460" y="5484517"/>
            <a:ext cx="279400" cy="1644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15260" y="4156422"/>
            <a:ext cx="1524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accent1"/>
                </a:solidFill>
              </a:rPr>
              <a:t>로드밸런서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7" y="2052436"/>
            <a:ext cx="5317537" cy="3013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18" y="3438144"/>
            <a:ext cx="5633774" cy="29199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126996" y="3105277"/>
            <a:ext cx="475869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788" y="2775442"/>
            <a:ext cx="3257307" cy="486410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endCxn id="9" idx="1"/>
          </p:cNvCxnSpPr>
          <p:nvPr/>
        </p:nvCxnSpPr>
        <p:spPr>
          <a:xfrm flipV="1">
            <a:off x="2602865" y="3018647"/>
            <a:ext cx="1671923" cy="12986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67636" y="4136517"/>
            <a:ext cx="3678428" cy="1649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921" y="5095811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Load Balancer</a:t>
            </a:r>
            <a:r>
              <a:rPr lang="ko-KR" altLang="en-US" sz="800" b="1" dirty="0"/>
              <a:t>는 전용 </a:t>
            </a:r>
            <a:r>
              <a:rPr lang="en-US" altLang="ko-KR" sz="800" b="1" dirty="0"/>
              <a:t>Subnet</a:t>
            </a:r>
            <a:r>
              <a:rPr lang="ko-KR" altLang="en-US" sz="800" b="1" dirty="0"/>
              <a:t>을 </a:t>
            </a:r>
            <a:r>
              <a:rPr lang="ko-KR" altLang="en-US" sz="800" b="1" dirty="0" smtClean="0"/>
              <a:t>생성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서버와 같은 </a:t>
            </a:r>
            <a:r>
              <a:rPr lang="en-US" altLang="ko-KR" sz="800" b="1" dirty="0" smtClean="0"/>
              <a:t>Subnet</a:t>
            </a:r>
            <a:r>
              <a:rPr lang="ko-KR" altLang="en-US" sz="800" b="1" dirty="0" smtClean="0"/>
              <a:t>에 위치되면 해당 서버로 </a:t>
            </a:r>
            <a:r>
              <a:rPr lang="ko-KR" altLang="en-US" sz="800" b="1" dirty="0" err="1" smtClean="0"/>
              <a:t>로드밸런싱이</a:t>
            </a:r>
            <a:r>
              <a:rPr lang="ko-KR" altLang="en-US" sz="800" b="1" dirty="0" smtClean="0"/>
              <a:t> 동작하지 않는다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527" y="5149672"/>
            <a:ext cx="5645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 smtClean="0"/>
              <a:t>서브넷</a:t>
            </a:r>
            <a:r>
              <a:rPr lang="en-US" altLang="ko-KR" sz="900" b="1" dirty="0" smtClean="0"/>
              <a:t>:</a:t>
            </a:r>
            <a:endParaRPr lang="ko-KR" altLang="en-US" sz="900" b="1" dirty="0"/>
          </a:p>
        </p:txBody>
      </p:sp>
      <p:sp>
        <p:nvSpPr>
          <p:cNvPr id="20" name="직사각형 19"/>
          <p:cNvSpPr/>
          <p:nvPr/>
        </p:nvSpPr>
        <p:spPr>
          <a:xfrm>
            <a:off x="4280916" y="2759837"/>
            <a:ext cx="3251179" cy="4672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91400" y="4579620"/>
            <a:ext cx="4147820" cy="1371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6460" y="6136640"/>
            <a:ext cx="396240" cy="167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01564" y="4838192"/>
            <a:ext cx="481965" cy="1676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394" y="5158108"/>
            <a:ext cx="2488198" cy="833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78754" y="5023104"/>
            <a:ext cx="15440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 smtClean="0"/>
              <a:t>리스너</a:t>
            </a:r>
            <a:r>
              <a:rPr lang="en-US" altLang="ko-KR" sz="600" b="1" dirty="0" smtClean="0"/>
              <a:t>: </a:t>
            </a:r>
            <a:r>
              <a:rPr lang="ko-KR" altLang="en-US" sz="600" b="1" dirty="0" smtClean="0"/>
              <a:t>외부의 </a:t>
            </a:r>
            <a:r>
              <a:rPr lang="ko-KR" altLang="en-US" sz="600" b="1" dirty="0"/>
              <a:t>요청을 받아들이는 역할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127239" y="5249162"/>
            <a:ext cx="320041" cy="5013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 smtClean="0">
                <a:solidFill>
                  <a:schemeClr val="accent1"/>
                </a:solidFill>
              </a:rPr>
              <a:t>로드밸런서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5" y="2629864"/>
            <a:ext cx="5488225" cy="3236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18" y="2629865"/>
            <a:ext cx="6107038" cy="32366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65072" y="3700780"/>
            <a:ext cx="2687320" cy="1447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373632" y="3830320"/>
            <a:ext cx="2114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부하 분산 대상이 될 </a:t>
            </a:r>
            <a:r>
              <a:rPr lang="en-US" altLang="ko-KR" sz="800" b="1" dirty="0" smtClean="0"/>
              <a:t>Target Group</a:t>
            </a:r>
            <a:r>
              <a:rPr lang="ko-KR" altLang="en-US" sz="800" b="1" dirty="0" smtClean="0"/>
              <a:t>을 선택</a:t>
            </a:r>
            <a:endParaRPr lang="ko-KR" altLang="en-US" sz="800" b="1" dirty="0"/>
          </a:p>
        </p:txBody>
      </p:sp>
      <p:sp>
        <p:nvSpPr>
          <p:cNvPr id="13" name="직사각형 12"/>
          <p:cNvSpPr/>
          <p:nvPr/>
        </p:nvSpPr>
        <p:spPr>
          <a:xfrm>
            <a:off x="3550919" y="5665469"/>
            <a:ext cx="333633" cy="1866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977380" y="4941570"/>
            <a:ext cx="18004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본인이 설정해준 </a:t>
            </a:r>
            <a:r>
              <a:rPr lang="ko-KR" altLang="en-US" sz="800" b="1" dirty="0" err="1" smtClean="0"/>
              <a:t>로드밸런서가</a:t>
            </a:r>
            <a:r>
              <a:rPr lang="ko-KR" altLang="en-US" sz="800" b="1" dirty="0" smtClean="0"/>
              <a:t> 생성</a:t>
            </a:r>
            <a:endParaRPr lang="ko-KR" altLang="en-US" sz="800" b="1" dirty="0"/>
          </a:p>
        </p:txBody>
      </p:sp>
      <p:sp>
        <p:nvSpPr>
          <p:cNvPr id="15" name="직사각형 14"/>
          <p:cNvSpPr/>
          <p:nvPr/>
        </p:nvSpPr>
        <p:spPr>
          <a:xfrm>
            <a:off x="5992218" y="3406140"/>
            <a:ext cx="5936892" cy="15354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594848" y="4045764"/>
            <a:ext cx="1334262" cy="2519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6" idx="2"/>
          </p:cNvCxnSpPr>
          <p:nvPr/>
        </p:nvCxnSpPr>
        <p:spPr>
          <a:xfrm flipH="1">
            <a:off x="10052304" y="4297680"/>
            <a:ext cx="1209675" cy="16885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53296" y="6022744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/>
              <a:t>로드밸런서의</a:t>
            </a:r>
            <a:r>
              <a:rPr lang="ko-KR" altLang="en-US" sz="800" b="1" dirty="0" smtClean="0"/>
              <a:t> 접속 정보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04" y="2086336"/>
            <a:ext cx="3740486" cy="31587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21" y="1790313"/>
            <a:ext cx="5796354" cy="34471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84893" y="482922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30892" y="3759887"/>
            <a:ext cx="1107807" cy="1567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2004" y="5793846"/>
            <a:ext cx="3983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DNSSEC(DNS Security Extensions)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은 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DNS 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대상의 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위조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변조 공격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"</a:t>
            </a:r>
            <a:r>
              <a:rPr lang="ko-KR" altLang="en-US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방지하기 위한 인터넷 </a:t>
            </a:r>
            <a:r>
              <a:rPr lang="ko-KR" altLang="en-US" sz="8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표준기술입니다</a:t>
            </a:r>
            <a:r>
              <a:rPr lang="en-US" altLang="ko-KR" sz="8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3730892" y="3998647"/>
            <a:ext cx="109588" cy="1047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5400000">
            <a:off x="2048561" y="4139348"/>
            <a:ext cx="1718308" cy="1646355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121033" y="5387900"/>
            <a:ext cx="5626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TTL: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컴퓨터나 네트워크에서 데이터의 유효 기간을 나타내기 위한 방법</a:t>
            </a:r>
            <a:endParaRPr lang="en-US" altLang="ko-KR" sz="8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800" b="1" dirty="0" smtClean="0">
              <a:solidFill>
                <a:srgbClr val="333333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Master NS: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도메인에 속해 있는 컴퓨터들의 이름을 관리하고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컴퓨터의 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IP</a:t>
            </a:r>
            <a:r>
              <a:rPr lang="ko-KR" altLang="en-US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주소를 알려주는 역할을 한다</a:t>
            </a:r>
            <a:r>
              <a:rPr lang="en-US" altLang="ko-KR" sz="800" b="1" dirty="0" smtClean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800" b="1" dirty="0"/>
          </a:p>
        </p:txBody>
      </p:sp>
      <p:sp>
        <p:nvSpPr>
          <p:cNvPr id="22" name="직사각형 21"/>
          <p:cNvSpPr/>
          <p:nvPr/>
        </p:nvSpPr>
        <p:spPr>
          <a:xfrm>
            <a:off x="8438606" y="322140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41246" y="3231566"/>
            <a:ext cx="350888" cy="1675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rot="5400000">
            <a:off x="6272895" y="3295287"/>
            <a:ext cx="2174238" cy="2157188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3" idx="1"/>
          </p:cNvCxnSpPr>
          <p:nvPr/>
        </p:nvCxnSpPr>
        <p:spPr>
          <a:xfrm rot="10800000" flipV="1">
            <a:off x="6190956" y="3315360"/>
            <a:ext cx="3050290" cy="2318359"/>
          </a:xfrm>
          <a:prstGeom prst="bentConnector3">
            <a:avLst>
              <a:gd name="adj1" fmla="val 111953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3540018" y="377302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70598" y="484363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079508" y="287005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75413" y="2800782"/>
            <a:ext cx="506512" cy="2701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037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Global DNS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5" y="2118957"/>
            <a:ext cx="4645151" cy="2565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77" y="4014322"/>
            <a:ext cx="3705225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1342630"/>
            <a:ext cx="5975604" cy="2231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29752" y="3632886"/>
            <a:ext cx="594728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1952" y="3637966"/>
            <a:ext cx="594728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52875" y="3637966"/>
            <a:ext cx="842010" cy="1288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80434" y="3785903"/>
            <a:ext cx="1301115" cy="2831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061738" y="362824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21578" y="348346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59118" y="348346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26658" y="4014322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4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72840" y="4308526"/>
            <a:ext cx="361950" cy="1567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058178" y="4317217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5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14147" y="3112186"/>
            <a:ext cx="5715000" cy="2253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43873" y="5073496"/>
            <a:ext cx="2181583" cy="6103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3" idx="1"/>
          </p:cNvCxnSpPr>
          <p:nvPr/>
        </p:nvCxnSpPr>
        <p:spPr>
          <a:xfrm rot="10800000" flipV="1">
            <a:off x="396438" y="3702392"/>
            <a:ext cx="2925515" cy="1219007"/>
          </a:xfrm>
          <a:prstGeom prst="bentConnector3">
            <a:avLst>
              <a:gd name="adj1" fmla="val 100102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36715" y="4921400"/>
            <a:ext cx="7034298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b="1" dirty="0" smtClean="0"/>
              <a:t>리소스 레코드</a:t>
            </a:r>
            <a:endParaRPr lang="en-US" altLang="ko-KR" sz="11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A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IPv4 </a:t>
            </a:r>
            <a:r>
              <a:rPr lang="ko-KR" altLang="en-US" sz="1000" b="1" dirty="0" smtClean="0"/>
              <a:t>주소를 매칭할 때 사용하는 레코드</a:t>
            </a:r>
            <a:r>
              <a:rPr lang="en-US" altLang="ko-KR" sz="1000" b="1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NS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해당 </a:t>
            </a:r>
            <a:r>
              <a:rPr lang="en-US" altLang="ko-KR" sz="1000" b="1" dirty="0" smtClean="0"/>
              <a:t>zone</a:t>
            </a:r>
            <a:r>
              <a:rPr lang="ko-KR" altLang="en-US" sz="1000" b="1" dirty="0" smtClean="0"/>
              <a:t>의 응답 가능한 </a:t>
            </a:r>
            <a:r>
              <a:rPr lang="en-US" altLang="ko-KR" sz="1000" b="1" dirty="0" smtClean="0"/>
              <a:t>authoritative </a:t>
            </a:r>
            <a:r>
              <a:rPr lang="ko-KR" altLang="en-US" sz="1000" b="1" dirty="0" smtClean="0"/>
              <a:t>네임서버를 나타내는 레코드</a:t>
            </a:r>
            <a:r>
              <a:rPr lang="en-US" altLang="ko-KR" sz="1000" b="1" dirty="0" smtClean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AAAA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IPv6 </a:t>
            </a:r>
            <a:r>
              <a:rPr lang="ko-KR" altLang="en-US" sz="1000" b="1" dirty="0"/>
              <a:t>주소를 매칭하는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CNAME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/>
              <a:t>해당 도메인 네임의 별명</a:t>
            </a:r>
            <a:r>
              <a:rPr lang="en-US" altLang="ko-KR" sz="1000" b="1" dirty="0"/>
              <a:t>(alias)</a:t>
            </a:r>
            <a:r>
              <a:rPr lang="ko-KR" altLang="en-US" sz="1000" b="1" dirty="0"/>
              <a:t>을 생성하는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MX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preference(</a:t>
            </a:r>
            <a:r>
              <a:rPr lang="ko-KR" altLang="en-US" sz="1000" b="1" dirty="0"/>
              <a:t>우선순위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와 메일을 수신할 서버를 지정하는 레코드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PTR</a:t>
            </a:r>
            <a:r>
              <a:rPr lang="ko-KR" altLang="en-US" sz="1000" b="1" dirty="0" smtClean="0"/>
              <a:t> 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IP </a:t>
            </a:r>
            <a:r>
              <a:rPr lang="ko-KR" altLang="en-US" sz="1000" b="1" dirty="0"/>
              <a:t>주소를 기반으로 도메인 명을 매칭하는 레코드</a:t>
            </a:r>
            <a:r>
              <a:rPr lang="en-US" altLang="ko-KR" sz="1000" b="1" dirty="0"/>
              <a:t>. IP </a:t>
            </a:r>
            <a:r>
              <a:rPr lang="ko-KR" altLang="en-US" sz="1000" b="1" dirty="0"/>
              <a:t>주소에 대하여 역순으로 표현됩니다</a:t>
            </a:r>
            <a:r>
              <a:rPr lang="en-US" altLang="ko-KR" sz="1000" b="1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SPF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en-US" altLang="ko-KR" sz="1000" b="1" dirty="0"/>
              <a:t>SPF(Sender Policy Framework) </a:t>
            </a:r>
            <a:r>
              <a:rPr lang="ko-KR" altLang="en-US" sz="1000" b="1" dirty="0"/>
              <a:t>관련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000" b="1" dirty="0" smtClean="0"/>
              <a:t>TXT </a:t>
            </a:r>
            <a:r>
              <a:rPr lang="ko-KR" altLang="en-US" sz="1000" b="1" dirty="0" smtClean="0"/>
              <a:t>레코드</a:t>
            </a:r>
            <a:r>
              <a:rPr lang="en-US" altLang="ko-KR" sz="1000" b="1" dirty="0" smtClean="0"/>
              <a:t>: </a:t>
            </a:r>
            <a:r>
              <a:rPr lang="ko-KR" altLang="en-US" sz="1000" b="1" dirty="0"/>
              <a:t>역할 등의 텍스트를 기입하는 용도나 </a:t>
            </a:r>
            <a:r>
              <a:rPr lang="en-US" altLang="ko-KR" sz="1000" b="1" dirty="0"/>
              <a:t>SPF(Sender Policy Framework) </a:t>
            </a:r>
            <a:r>
              <a:rPr lang="ko-KR" altLang="en-US" sz="1000" b="1" dirty="0"/>
              <a:t>역할로 사용되는 레코드</a:t>
            </a:r>
            <a:r>
              <a:rPr lang="en-US" altLang="ko-KR" sz="1000" b="1" dirty="0"/>
              <a:t>.</a:t>
            </a:r>
            <a:endParaRPr lang="ko-KR" altLang="en-US" sz="1000" b="1" dirty="0"/>
          </a:p>
        </p:txBody>
      </p:sp>
      <p:sp>
        <p:nvSpPr>
          <p:cNvPr id="32" name="오른쪽 화살표 31"/>
          <p:cNvSpPr/>
          <p:nvPr/>
        </p:nvSpPr>
        <p:spPr>
          <a:xfrm>
            <a:off x="5042485" y="2204812"/>
            <a:ext cx="749146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10082556" y="3426883"/>
            <a:ext cx="685800" cy="7446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8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26" y="1959590"/>
            <a:ext cx="4429125" cy="38213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175" y="1723184"/>
            <a:ext cx="5193827" cy="42623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74594" y="3028950"/>
            <a:ext cx="3171826" cy="1714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74594" y="3232785"/>
            <a:ext cx="1847851" cy="1714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89835" y="3436620"/>
            <a:ext cx="600076" cy="3390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89169" y="5547360"/>
            <a:ext cx="384811" cy="1866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59040" y="2758440"/>
            <a:ext cx="2631744" cy="327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33675" y="3154680"/>
            <a:ext cx="995009" cy="2819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17395" y="302895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13585" y="322707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313585" y="3421380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30775" y="5574591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4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50778" y="4949979"/>
            <a:ext cx="1929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CDN+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 요청된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Log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를 사용자의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Object Storage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 저장할 수 있습니다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 Log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를 저장하기 위해서는 각 스토리지별로 저장소를 생성해야 합니다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 Object Storage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에서 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Bucket</a:t>
            </a:r>
            <a:r>
              <a:rPr lang="ko-KR" altLang="en-US" sz="800" b="1" dirty="0">
                <a:solidFill>
                  <a:srgbClr val="222222"/>
                </a:solidFill>
                <a:latin typeface="Roboto"/>
              </a:rPr>
              <a:t>을 생성해야 합니다</a:t>
            </a:r>
            <a:r>
              <a:rPr lang="en-US" altLang="ko-KR" sz="800" b="1" dirty="0">
                <a:solidFill>
                  <a:srgbClr val="222222"/>
                </a:solidFill>
                <a:latin typeface="Roboto"/>
              </a:rPr>
              <a:t>.</a:t>
            </a:r>
            <a:endParaRPr lang="en-US" altLang="ko-KR" sz="800" b="1" i="0" dirty="0">
              <a:solidFill>
                <a:srgbClr val="222222"/>
              </a:solidFill>
              <a:effectLst/>
              <a:latin typeface="Roboto"/>
            </a:endParaRPr>
          </a:p>
        </p:txBody>
      </p:sp>
      <p:cxnSp>
        <p:nvCxnSpPr>
          <p:cNvPr id="27" name="꺾인 연결선 26"/>
          <p:cNvCxnSpPr/>
          <p:nvPr/>
        </p:nvCxnSpPr>
        <p:spPr>
          <a:xfrm rot="16200000" flipH="1">
            <a:off x="1283822" y="4921908"/>
            <a:ext cx="731520" cy="202392"/>
          </a:xfrm>
          <a:prstGeom prst="bentConnector3">
            <a:avLst>
              <a:gd name="adj1" fmla="val 9666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86550" y="28575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190784" y="2703799"/>
            <a:ext cx="2075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cdn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서비스를 이용할 원본의 </a:t>
            </a:r>
            <a:r>
              <a:rPr lang="ko-KR" altLang="en-US" sz="800" b="1" dirty="0" err="1"/>
              <a:t>워치를</a:t>
            </a:r>
            <a:r>
              <a:rPr lang="ko-KR" altLang="en-US" sz="800" b="1" dirty="0"/>
              <a:t> 지정</a:t>
            </a:r>
            <a:r>
              <a:rPr lang="en-US" altLang="ko-KR" sz="800" b="1" dirty="0"/>
              <a:t>.</a:t>
            </a:r>
          </a:p>
          <a:p>
            <a:r>
              <a:rPr lang="ko-KR" altLang="en-US" sz="800" b="1" dirty="0"/>
              <a:t>일반 서버는 도메인명이나 </a:t>
            </a:r>
            <a:r>
              <a:rPr lang="en-US" altLang="ko-KR" sz="800" b="1" dirty="0"/>
              <a:t>IP</a:t>
            </a:r>
            <a:r>
              <a:rPr lang="ko-KR" altLang="en-US" sz="800" b="1" dirty="0"/>
              <a:t>를 입력하며</a:t>
            </a:r>
            <a:r>
              <a:rPr lang="en-US" altLang="ko-KR" sz="800" b="1" dirty="0"/>
              <a:t>, IP</a:t>
            </a:r>
            <a:r>
              <a:rPr lang="ko-KR" altLang="en-US" sz="800" b="1" dirty="0"/>
              <a:t>를 직접 입력하는 것보다 </a:t>
            </a:r>
            <a:r>
              <a:rPr lang="ko-KR" altLang="en-US" sz="800" b="1" dirty="0" err="1"/>
              <a:t>도메인명을</a:t>
            </a:r>
            <a:r>
              <a:rPr lang="ko-KR" altLang="en-US" sz="800" b="1" dirty="0"/>
              <a:t> 사용하는 것을 권고한다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33" name="직사각형 32"/>
          <p:cNvSpPr/>
          <p:nvPr/>
        </p:nvSpPr>
        <p:spPr>
          <a:xfrm>
            <a:off x="6365910" y="3651885"/>
            <a:ext cx="5381082" cy="1584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404663" y="2703799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1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374183" y="3145759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2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539146" y="5828921"/>
            <a:ext cx="129012" cy="13222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/>
                </a:solidFill>
              </a:rPr>
              <a:t>3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168890" y="5806440"/>
            <a:ext cx="350520" cy="179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endCxn id="30" idx="0"/>
          </p:cNvCxnSpPr>
          <p:nvPr/>
        </p:nvCxnSpPr>
        <p:spPr>
          <a:xfrm flipV="1">
            <a:off x="10033743" y="2703799"/>
            <a:ext cx="1194877" cy="54641"/>
          </a:xfrm>
          <a:prstGeom prst="bentConnector4">
            <a:avLst>
              <a:gd name="adj1" fmla="val 6571"/>
              <a:gd name="adj2" fmla="val 518367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305689" y="3701347"/>
            <a:ext cx="271158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원본 서버로 요청 시의 </a:t>
            </a:r>
            <a:r>
              <a:rPr lang="en-US" altLang="ko-KR" sz="600" b="1" dirty="0"/>
              <a:t>Host </a:t>
            </a:r>
            <a:r>
              <a:rPr lang="ko-KR" altLang="en-US" sz="600" b="1" dirty="0"/>
              <a:t>헤더 값을 설정 할 수 있습니다</a:t>
            </a:r>
            <a:r>
              <a:rPr lang="en-US" altLang="ko-KR" sz="600" b="1" dirty="0"/>
              <a:t>.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310804" y="426316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 </a:t>
            </a:r>
            <a:r>
              <a:rPr lang="ko-KR" altLang="en-US" sz="600" b="1" dirty="0"/>
              <a:t>서버에서 콘텐츠를 </a:t>
            </a:r>
            <a:r>
              <a:rPr lang="ko-KR" altLang="en-US" sz="600" b="1" dirty="0" err="1"/>
              <a:t>식졀하는</a:t>
            </a:r>
            <a:r>
              <a:rPr lang="ko-KR" altLang="en-US" sz="600" b="1" dirty="0"/>
              <a:t> 정보입니다</a:t>
            </a:r>
            <a:r>
              <a:rPr lang="en-US" altLang="ko-KR" sz="600" b="1" dirty="0"/>
              <a:t>. </a:t>
            </a:r>
            <a:r>
              <a:rPr lang="ko-KR" altLang="en-US" sz="600" b="1" dirty="0"/>
              <a:t>서비스 특성에 따라 적절한 옵션 선택 시 </a:t>
            </a:r>
            <a:r>
              <a:rPr lang="en-US" altLang="ko-KR" sz="600" b="1" dirty="0"/>
              <a:t>cache </a:t>
            </a:r>
            <a:r>
              <a:rPr lang="ko-KR" altLang="en-US" sz="600" b="1" dirty="0"/>
              <a:t>효율이 좋습니다</a:t>
            </a:r>
            <a:r>
              <a:rPr lang="en-US" altLang="ko-KR" sz="600" b="1" dirty="0"/>
              <a:t>.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310804" y="4429017"/>
            <a:ext cx="295619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b="1" dirty="0"/>
              <a:t>압축을 할 경우 원본 서버의 트래픽을 줄이고 응답 속도를 개선 </a:t>
            </a:r>
            <a:r>
              <a:rPr lang="ko-KR" altLang="en-US" sz="600" b="1" dirty="0" err="1"/>
              <a:t>할수</a:t>
            </a:r>
            <a:r>
              <a:rPr lang="ko-KR" altLang="en-US" sz="600" b="1" dirty="0"/>
              <a:t> 있습니다</a:t>
            </a:r>
            <a:r>
              <a:rPr lang="en-US" altLang="ko-KR" sz="600" b="1" dirty="0"/>
              <a:t>,.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310804" y="4669666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</a:t>
            </a:r>
            <a:r>
              <a:rPr lang="ko-KR" altLang="en-US" sz="600" b="1" dirty="0" err="1"/>
              <a:t>원본서버로</a:t>
            </a:r>
            <a:r>
              <a:rPr lang="ko-KR" altLang="en-US" sz="600" b="1" dirty="0"/>
              <a:t> 요청 시 특정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추가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변경하거나 삭제할 수 있습니다</a:t>
            </a:r>
            <a:r>
              <a:rPr lang="en-US" altLang="ko-KR" sz="600" b="1" dirty="0"/>
              <a:t>. Unique</a:t>
            </a:r>
            <a:r>
              <a:rPr lang="ko-KR" altLang="en-US" sz="600" b="1" dirty="0"/>
              <a:t>한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활용하여 원본 접근제어</a:t>
            </a:r>
            <a:r>
              <a:rPr lang="en-US" altLang="ko-KR" sz="600" b="1" dirty="0"/>
              <a:t>(ACL)</a:t>
            </a:r>
            <a:r>
              <a:rPr lang="ko-KR" altLang="en-US" sz="600" b="1" dirty="0"/>
              <a:t>로 활용할 수 있습니다</a:t>
            </a:r>
            <a:r>
              <a:rPr lang="en-US" altLang="ko-KR" sz="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5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smtClean="0">
                <a:solidFill>
                  <a:schemeClr val="accent1"/>
                </a:solidFill>
              </a:rPr>
              <a:t>CDN </a:t>
            </a:r>
            <a:r>
              <a:rPr lang="ko-KR" altLang="en-US" sz="1600" b="1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2016442"/>
            <a:ext cx="5681472" cy="40551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168" y="1385302"/>
            <a:ext cx="5522976" cy="44974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42760" y="3061716"/>
            <a:ext cx="5509400" cy="2351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10744" y="2348484"/>
            <a:ext cx="5509400" cy="2967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1800" y="3647432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으로 전송되는 모든 콘텐츠에 대해 적용되는 </a:t>
            </a:r>
            <a:r>
              <a:rPr lang="ko-KR" altLang="en-US" sz="600" b="1" dirty="0" err="1"/>
              <a:t>캐싱</a:t>
            </a:r>
            <a:r>
              <a:rPr lang="ko-KR" altLang="en-US" sz="600" b="1" dirty="0"/>
              <a:t> 설정입니다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8" name="직사각형 7"/>
          <p:cNvSpPr/>
          <p:nvPr/>
        </p:nvSpPr>
        <p:spPr>
          <a:xfrm>
            <a:off x="281800" y="4290731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</a:t>
            </a:r>
            <a:r>
              <a:rPr lang="ko-KR" altLang="en-US" sz="600" b="1" dirty="0" err="1"/>
              <a:t>캐싱된</a:t>
            </a:r>
            <a:r>
              <a:rPr lang="ko-KR" altLang="en-US" sz="600" b="1" dirty="0"/>
              <a:t> 콘텐츠가 원본 서버에서 변경되었는지 여부를 확인하는 주기를 설정합니다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6" name="직사각형 15"/>
          <p:cNvSpPr/>
          <p:nvPr/>
        </p:nvSpPr>
        <p:spPr>
          <a:xfrm>
            <a:off x="298704" y="4574258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GET </a:t>
            </a:r>
            <a:r>
              <a:rPr lang="ko-KR" altLang="en-US" sz="600" b="1" dirty="0" err="1"/>
              <a:t>파라미티를</a:t>
            </a:r>
            <a:r>
              <a:rPr lang="ko-KR" altLang="en-US" sz="600" b="1" dirty="0"/>
              <a:t> 제거한 후에 요청합니다</a:t>
            </a:r>
            <a:r>
              <a:rPr lang="en-US" altLang="ko-KR" sz="600" b="1" dirty="0"/>
              <a:t>. GET </a:t>
            </a:r>
            <a:r>
              <a:rPr lang="ko-KR" altLang="en-US" sz="600" b="1" dirty="0" err="1"/>
              <a:t>파라미터별로</a:t>
            </a:r>
            <a:r>
              <a:rPr lang="ko-KR" altLang="en-US" sz="600" b="1" dirty="0"/>
              <a:t> 다른 응답을 하는 경우에는 </a:t>
            </a:r>
            <a:r>
              <a:rPr lang="en-US" altLang="ko-KR" sz="600" b="1" dirty="0"/>
              <a:t>“</a:t>
            </a:r>
            <a:r>
              <a:rPr lang="ko-KR" altLang="en-US" sz="600" b="1" dirty="0"/>
              <a:t>사용 안함</a:t>
            </a:r>
            <a:r>
              <a:rPr lang="en-US" altLang="ko-KR" sz="600" b="1" dirty="0"/>
              <a:t>”</a:t>
            </a:r>
            <a:r>
              <a:rPr lang="ko-KR" altLang="en-US" sz="600" b="1" dirty="0"/>
              <a:t>을 선택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92608" y="490142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원본 서버에서 </a:t>
            </a:r>
            <a:r>
              <a:rPr lang="en-US" altLang="ko-KR" sz="600" b="1" dirty="0"/>
              <a:t>Accept-Encoding </a:t>
            </a:r>
            <a:r>
              <a:rPr lang="ko-KR" altLang="en-US" sz="600" b="1" dirty="0"/>
              <a:t>헤더 외 </a:t>
            </a:r>
            <a:r>
              <a:rPr lang="en-US" altLang="ko-KR" sz="600" b="1" dirty="0"/>
              <a:t>Vary</a:t>
            </a:r>
            <a:r>
              <a:rPr lang="ko-KR" altLang="en-US" sz="600" b="1" dirty="0"/>
              <a:t>헤더를 응답하는 경우 </a:t>
            </a:r>
            <a:r>
              <a:rPr lang="en-US" altLang="ko-KR" sz="600" b="1" dirty="0"/>
              <a:t>CDN</a:t>
            </a:r>
            <a:r>
              <a:rPr lang="ko-KR" altLang="en-US" sz="600" b="1" dirty="0"/>
              <a:t>에서는 </a:t>
            </a:r>
            <a:r>
              <a:rPr lang="ko-KR" altLang="en-US" sz="600" b="1" dirty="0" err="1"/>
              <a:t>캐싱하지</a:t>
            </a:r>
            <a:r>
              <a:rPr lang="ko-KR" altLang="en-US" sz="600" b="1" dirty="0"/>
              <a:t> 않습니다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8" name="직사각형 17"/>
          <p:cNvSpPr/>
          <p:nvPr/>
        </p:nvSpPr>
        <p:spPr>
          <a:xfrm>
            <a:off x="281800" y="5202294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100MB </a:t>
            </a:r>
            <a:r>
              <a:rPr lang="ko-KR" altLang="en-US" sz="600" b="1" dirty="0"/>
              <a:t>이상의 대용량 파일을 전송할 경우 지연을 줄이고 성능을 높일 수 있는 기능입니다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19" name="직사각형 18"/>
          <p:cNvSpPr/>
          <p:nvPr/>
        </p:nvSpPr>
        <p:spPr>
          <a:xfrm>
            <a:off x="6297168" y="272095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지정한 도메인 </a:t>
            </a:r>
            <a:r>
              <a:rPr lang="ko-KR" altLang="en-US" sz="600" b="1" dirty="0" err="1"/>
              <a:t>래퍼러가</a:t>
            </a:r>
            <a:r>
              <a:rPr lang="ko-KR" altLang="en-US" sz="600" b="1" dirty="0"/>
              <a:t> 포함된 요청의 경우에만 콘텐츠를 응답합니다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20" name="직사각형 19"/>
          <p:cNvSpPr/>
          <p:nvPr/>
        </p:nvSpPr>
        <p:spPr>
          <a:xfrm>
            <a:off x="6310744" y="374016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600" b="1" dirty="0"/>
              <a:t>토큰 기반의 인증으로 허용된 </a:t>
            </a:r>
            <a:r>
              <a:rPr lang="ko-KR" altLang="en-US" sz="600" b="1" dirty="0" err="1"/>
              <a:t>접근에만</a:t>
            </a:r>
            <a:r>
              <a:rPr lang="ko-KR" altLang="en-US" sz="600" b="1" dirty="0"/>
              <a:t> 콘텐츠를 전달합니다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  <p:sp>
        <p:nvSpPr>
          <p:cNvPr id="21" name="직사각형 20"/>
          <p:cNvSpPr/>
          <p:nvPr/>
        </p:nvSpPr>
        <p:spPr>
          <a:xfrm>
            <a:off x="6310744" y="424502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b="1" dirty="0"/>
              <a:t>CDN</a:t>
            </a:r>
            <a:r>
              <a:rPr lang="ko-KR" altLang="en-US" sz="600" b="1" dirty="0"/>
              <a:t>에서 사용자에게 응답 시 특정 </a:t>
            </a:r>
            <a:r>
              <a:rPr lang="en-US" altLang="ko-KR" sz="600" b="1" dirty="0"/>
              <a:t>Header</a:t>
            </a:r>
            <a:r>
              <a:rPr lang="ko-KR" altLang="en-US" sz="600" b="1" dirty="0"/>
              <a:t>를 추가</a:t>
            </a:r>
            <a:r>
              <a:rPr lang="en-US" altLang="ko-KR" sz="600" b="1" dirty="0"/>
              <a:t>, </a:t>
            </a:r>
            <a:r>
              <a:rPr lang="ko-KR" altLang="en-US" sz="600" b="1" dirty="0"/>
              <a:t>변경하거나 삭제할 수 있습니다</a:t>
            </a:r>
            <a:r>
              <a:rPr lang="en-US" altLang="ko-KR" sz="600" b="1" dirty="0"/>
              <a:t>.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21238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55" y="1369237"/>
            <a:ext cx="9372600" cy="503156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</a:t>
            </a:r>
            <a:r>
              <a:rPr lang="en-US" altLang="ko-KR" dirty="0" smtClean="0">
                <a:solidFill>
                  <a:schemeClr val="tx1"/>
                </a:solidFill>
              </a:rPr>
              <a:t>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9104811" y="253578"/>
            <a:ext cx="2403566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9286791" y="389499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전체 상품 라인업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3029" y="4086860"/>
            <a:ext cx="2291781" cy="120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1"/>
                </a:solidFill>
              </a:rPr>
              <a:t>CDN+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, </a:t>
            </a:r>
            <a:r>
              <a:rPr lang="en-US" altLang="ko-KR" sz="1600" b="1" dirty="0">
                <a:solidFill>
                  <a:schemeClr val="accent1"/>
                </a:solidFill>
              </a:rPr>
              <a:t>Global CDN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생성 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06" y="4388031"/>
            <a:ext cx="3671998" cy="7658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348" y="5142636"/>
            <a:ext cx="3857625" cy="847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07" y="5990361"/>
            <a:ext cx="3671998" cy="6725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93906" y="4018157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CDN+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93906" y="562102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Global CDN 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06" y="2512799"/>
            <a:ext cx="5606746" cy="120028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4426788" y="5267834"/>
            <a:ext cx="1967915" cy="51077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93906" y="3379568"/>
            <a:ext cx="5606746" cy="3335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7" idx="3"/>
          </p:cNvCxnSpPr>
          <p:nvPr/>
        </p:nvCxnSpPr>
        <p:spPr>
          <a:xfrm>
            <a:off x="6500652" y="3546327"/>
            <a:ext cx="1015716" cy="46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6368" y="3423216"/>
            <a:ext cx="2727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CDN</a:t>
            </a:r>
            <a:r>
              <a:rPr lang="ko-KR" altLang="en-US" sz="1000" dirty="0" smtClean="0"/>
              <a:t>이 생성되어 서비스 도메인이 만들어짐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6792870" y="470296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원본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97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63F429A-A815-47F3-957B-71B8E193FCF6}"/>
              </a:ext>
            </a:extLst>
          </p:cNvPr>
          <p:cNvGrpSpPr/>
          <p:nvPr/>
        </p:nvGrpSpPr>
        <p:grpSpPr>
          <a:xfrm>
            <a:off x="3565451" y="2405321"/>
            <a:ext cx="5061098" cy="2047358"/>
            <a:chOff x="3565451" y="2405321"/>
            <a:chExt cx="5061098" cy="204735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5B5717-EC7D-4532-9EA0-C6DEA3C7D479}"/>
                </a:ext>
              </a:extLst>
            </p:cNvPr>
            <p:cNvSpPr/>
            <p:nvPr/>
          </p:nvSpPr>
          <p:spPr>
            <a:xfrm>
              <a:off x="3565451" y="2405321"/>
              <a:ext cx="5061098" cy="204735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8D38E2-9E50-443A-873E-41D668A89244}"/>
                </a:ext>
              </a:extLst>
            </p:cNvPr>
            <p:cNvSpPr txBox="1"/>
            <p:nvPr/>
          </p:nvSpPr>
          <p:spPr>
            <a:xfrm>
              <a:off x="4741302" y="3075057"/>
              <a:ext cx="27093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3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691273" y="744279"/>
              <a:ext cx="11897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611955" y="1588324"/>
              <a:ext cx="4810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+mj-ea"/>
                </a:rPr>
                <a:t>Networking Service </a:t>
              </a:r>
              <a:r>
                <a:rPr lang="ko-KR" altLang="en-US" sz="3200" b="1" dirty="0">
                  <a:solidFill>
                    <a:schemeClr val="bg1"/>
                  </a:solidFill>
                  <a:latin typeface="+mj-ea"/>
                </a:rPr>
                <a:t>구성</a:t>
              </a: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36" y="6392077"/>
            <a:ext cx="2000764" cy="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2333393" y="2618385"/>
            <a:ext cx="1853249" cy="787717"/>
            <a:chOff x="1392871" y="2494296"/>
            <a:chExt cx="1853249" cy="787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논리적으로</a:t>
              </a:r>
              <a:r>
                <a:rPr lang="en-US" altLang="ko-KR" sz="900" dirty="0" smtClean="0"/>
                <a:t> </a:t>
              </a:r>
              <a:r>
                <a:rPr lang="ko-KR" altLang="en-US" sz="900" dirty="0" smtClean="0"/>
                <a:t>격리된 전용 네트워크</a:t>
              </a:r>
              <a:endParaRPr lang="ko-KR" altLang="en-US" sz="900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93521" y="2557268"/>
                <a:ext cx="4283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VPC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4497477" y="2618385"/>
            <a:ext cx="1853249" cy="787717"/>
            <a:chOff x="1392871" y="2494296"/>
            <a:chExt cx="1853249" cy="7877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VM </a:t>
              </a:r>
              <a:r>
                <a:rPr lang="ko-KR" altLang="en-US" sz="900" dirty="0" smtClean="0"/>
                <a:t>서버들 간 부하 분산을 위한 </a:t>
              </a:r>
              <a:r>
                <a:rPr lang="en-US" altLang="ko-KR" sz="900" dirty="0" smtClean="0"/>
                <a:t>L4</a:t>
              </a:r>
              <a:endParaRPr lang="ko-KR" altLang="en-US" sz="9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22616" y="2494296"/>
              <a:ext cx="970138" cy="339971"/>
              <a:chOff x="1822616" y="2494296"/>
              <a:chExt cx="970138" cy="339971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22616" y="2557268"/>
                <a:ext cx="9701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Load Balancer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6635431" y="2618385"/>
            <a:ext cx="1853249" cy="649217"/>
            <a:chOff x="1392871" y="2494296"/>
            <a:chExt cx="1853249" cy="64921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국내 </a:t>
              </a:r>
              <a:r>
                <a:rPr lang="en-US" altLang="ko-KR" sz="900" dirty="0" smtClean="0"/>
                <a:t>CDN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79896" y="2557268"/>
                <a:ext cx="4555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CDN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8760324" y="2618385"/>
            <a:ext cx="1853249" cy="649217"/>
            <a:chOff x="1392871" y="2494296"/>
            <a:chExt cx="1853249" cy="6492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글로벌 </a:t>
              </a:r>
              <a:r>
                <a:rPr lang="en-US" altLang="ko-KR" sz="900" dirty="0" smtClean="0"/>
                <a:t>CDN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90743" y="2494296"/>
              <a:ext cx="833883" cy="339971"/>
              <a:chOff x="1890743" y="2494296"/>
              <a:chExt cx="833883" cy="339971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90743" y="2557268"/>
                <a:ext cx="8338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Global CDN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2289857" y="5239664"/>
            <a:ext cx="1853249" cy="787717"/>
            <a:chOff x="1392871" y="2494296"/>
            <a:chExt cx="1853249" cy="7877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외부</a:t>
              </a:r>
              <a:r>
                <a:rPr lang="en-US" altLang="ko-KR" sz="900" dirty="0" smtClean="0"/>
                <a:t> </a:t>
              </a:r>
              <a:r>
                <a:rPr lang="ko-KR" altLang="en-US" sz="900" dirty="0" smtClean="0"/>
                <a:t>네트워크와 </a:t>
              </a:r>
              <a:r>
                <a:rPr lang="en-US" altLang="ko-KR" sz="900" dirty="0" err="1" smtClean="0"/>
                <a:t>Ipsec</a:t>
              </a:r>
              <a:r>
                <a:rPr lang="en-US" altLang="ko-KR" sz="900" dirty="0" smtClean="0"/>
                <a:t> VPN</a:t>
              </a:r>
              <a:r>
                <a:rPr lang="ko-KR" altLang="en-US" sz="900" dirty="0" smtClean="0"/>
                <a:t>으로 연결</a:t>
              </a:r>
              <a:endParaRPr lang="ko-KR" altLang="en-US" sz="900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930015" y="2494296"/>
              <a:ext cx="755335" cy="339971"/>
              <a:chOff x="1930015" y="2494296"/>
              <a:chExt cx="755335" cy="339971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930015" y="2557268"/>
                <a:ext cx="7553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IPsec VPN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4586636" y="5246721"/>
            <a:ext cx="1853249" cy="649217"/>
            <a:chOff x="1392871" y="2494296"/>
            <a:chExt cx="1853249" cy="6492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DNS </a:t>
              </a:r>
              <a:r>
                <a:rPr lang="ko-KR" altLang="en-US" sz="900" dirty="0" smtClean="0"/>
                <a:t>서비스</a:t>
              </a:r>
              <a:endParaRPr lang="ko-KR" altLang="en-US" sz="900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2021440" y="2494296"/>
              <a:ext cx="572484" cy="339971"/>
              <a:chOff x="2021440" y="2494296"/>
              <a:chExt cx="572484" cy="339971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2086308" y="2557268"/>
                <a:ext cx="442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DNS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6689869" y="5239664"/>
            <a:ext cx="1853249" cy="649217"/>
            <a:chOff x="1392871" y="2494296"/>
            <a:chExt cx="1853249" cy="6492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/>
                <a:t>DNS </a:t>
              </a:r>
              <a:r>
                <a:rPr lang="ko-KR" altLang="en-US" sz="900" dirty="0" smtClean="0"/>
                <a:t>기반의 </a:t>
              </a:r>
              <a:r>
                <a:rPr lang="ko-KR" altLang="en-US" sz="900" dirty="0" err="1" smtClean="0"/>
                <a:t>리전간</a:t>
              </a:r>
              <a:r>
                <a:rPr lang="ko-KR" altLang="en-US" sz="900" dirty="0" smtClean="0"/>
                <a:t> 로드 </a:t>
              </a:r>
              <a:r>
                <a:rPr lang="ko-KR" altLang="en-US" sz="900" dirty="0" err="1" smtClean="0"/>
                <a:t>밸런싱</a:t>
              </a:r>
              <a:endParaRPr lang="ko-KR" altLang="en-US" sz="9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607012" y="2494296"/>
              <a:ext cx="1401346" cy="339971"/>
              <a:chOff x="1607012" y="2494296"/>
              <a:chExt cx="1401346" cy="339971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607012" y="2557268"/>
                <a:ext cx="1401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Global Route Manager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D054CEB-5A86-46A1-BF1E-0D2BDC4F39BD}"/>
              </a:ext>
            </a:extLst>
          </p:cNvPr>
          <p:cNvGrpSpPr/>
          <p:nvPr/>
        </p:nvGrpSpPr>
        <p:grpSpPr>
          <a:xfrm>
            <a:off x="8788634" y="5239664"/>
            <a:ext cx="1853249" cy="787717"/>
            <a:chOff x="1392871" y="2494296"/>
            <a:chExt cx="1853249" cy="78771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7CB812-6290-4D7C-A006-6296A3C7B256}"/>
                </a:ext>
              </a:extLst>
            </p:cNvPr>
            <p:cNvSpPr txBox="1"/>
            <p:nvPr/>
          </p:nvSpPr>
          <p:spPr>
            <a:xfrm>
              <a:off x="1392871" y="2912681"/>
              <a:ext cx="185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다수의 </a:t>
              </a:r>
              <a:r>
                <a:rPr lang="en-US" altLang="ko-KR" sz="900" dirty="0" smtClean="0"/>
                <a:t>VM </a:t>
              </a:r>
              <a:r>
                <a:rPr lang="ko-KR" altLang="en-US" sz="900" dirty="0" smtClean="0"/>
                <a:t>서버들이 하나의 공인 </a:t>
              </a:r>
              <a:r>
                <a:rPr lang="en-US" altLang="ko-KR" sz="900" dirty="0" smtClean="0"/>
                <a:t>IP</a:t>
              </a:r>
              <a:r>
                <a:rPr lang="ko-KR" altLang="en-US" sz="900" dirty="0" smtClean="0"/>
                <a:t>로 통신</a:t>
              </a:r>
              <a:endParaRPr lang="ko-KR" altLang="en-US" sz="900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8FAF28F-BB42-4554-BEF2-18C92DCAABB9}"/>
                </a:ext>
              </a:extLst>
            </p:cNvPr>
            <p:cNvGrpSpPr/>
            <p:nvPr/>
          </p:nvGrpSpPr>
          <p:grpSpPr>
            <a:xfrm>
              <a:off x="1837842" y="2494296"/>
              <a:ext cx="939681" cy="339971"/>
              <a:chOff x="1837842" y="2494296"/>
              <a:chExt cx="939681" cy="339971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FC4E1A4C-84CB-4792-B849-A7DBCE6BB81E}"/>
                  </a:ext>
                </a:extLst>
              </p:cNvPr>
              <p:cNvCxnSpPr/>
              <p:nvPr/>
            </p:nvCxnSpPr>
            <p:spPr>
              <a:xfrm>
                <a:off x="2021440" y="2494296"/>
                <a:ext cx="57248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18FE3C-9611-46B6-AB08-30229325D327}"/>
                  </a:ext>
                </a:extLst>
              </p:cNvPr>
              <p:cNvSpPr txBox="1"/>
              <p:nvPr/>
            </p:nvSpPr>
            <p:spPr>
              <a:xfrm>
                <a:off x="1837842" y="2557268"/>
                <a:ext cx="9396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NAT Gateway</a:t>
                </a:r>
                <a:endPara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8419009" y="220919"/>
            <a:ext cx="343591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8610656" y="349458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Networking Service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69" y="1719950"/>
            <a:ext cx="714375" cy="676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42" y="1680882"/>
            <a:ext cx="895350" cy="800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513" y="1704284"/>
            <a:ext cx="756971" cy="7456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652" y="1773638"/>
            <a:ext cx="1028700" cy="7143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837" y="4305009"/>
            <a:ext cx="1087793" cy="8324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6717" y="4387105"/>
            <a:ext cx="800100" cy="8096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630" y="4495102"/>
            <a:ext cx="800100" cy="7048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4332" y="4348018"/>
            <a:ext cx="1038225" cy="8286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72031" y="4151442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Classic</a:t>
            </a:r>
            <a:r>
              <a:rPr lang="ko-KR" altLang="en-US" sz="1000" dirty="0" smtClean="0"/>
              <a:t>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제공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공공기관 </a:t>
            </a:r>
            <a:r>
              <a:rPr lang="en-US" altLang="ko-KR" sz="1000" dirty="0" smtClean="0"/>
              <a:t>VPC</a:t>
            </a:r>
            <a:r>
              <a:rPr lang="ko-KR" altLang="en-US" sz="1000" dirty="0" smtClean="0"/>
              <a:t>는 제공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7093753" y="4209169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Classic</a:t>
            </a:r>
            <a:r>
              <a:rPr lang="ko-KR" altLang="en-US" sz="1000" dirty="0" smtClean="0"/>
              <a:t>만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제공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24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502538" y="220919"/>
            <a:ext cx="1110342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747024" y="349458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621036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VPC(Virtual Private Cloud)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034714"/>
            <a:ext cx="86485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/>
              <a:t>퍼블릭</a:t>
            </a:r>
            <a:r>
              <a:rPr lang="ko-KR" altLang="en-US" sz="1200" b="1" dirty="0" smtClean="0"/>
              <a:t> </a:t>
            </a:r>
            <a:r>
              <a:rPr lang="ko-KR" altLang="en-US" sz="1200" b="1" dirty="0" err="1" smtClean="0"/>
              <a:t>클라우드</a:t>
            </a:r>
            <a:r>
              <a:rPr lang="ko-KR" altLang="en-US" sz="1200" b="1" dirty="0" smtClean="0"/>
              <a:t> 상에서 제공되는 고객 전용 사설 네트워크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각각의 </a:t>
            </a:r>
            <a:r>
              <a:rPr lang="en-US" altLang="ko-KR" sz="1200" b="1" dirty="0" smtClean="0"/>
              <a:t>VPC</a:t>
            </a:r>
            <a:r>
              <a:rPr lang="ko-KR" altLang="en-US" sz="1200" b="1" dirty="0" smtClean="0"/>
              <a:t>는 논리적으로 완벽하게 분리되어 있어 다른 사용자의 네트워크와 상호 간섭이 발생하는 영역없이 사용가능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계정마다 최대 </a:t>
            </a:r>
            <a:r>
              <a:rPr lang="en-US" altLang="ko-KR" sz="1200" b="1" dirty="0" smtClean="0"/>
              <a:t>3</a:t>
            </a:r>
            <a:r>
              <a:rPr lang="ko-KR" altLang="en-US" sz="1200" b="1" dirty="0" smtClean="0"/>
              <a:t>개의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생성 가능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RFC1918</a:t>
            </a:r>
            <a:r>
              <a:rPr lang="ko-KR" altLang="en-US" sz="1200" b="1" dirty="0" smtClean="0"/>
              <a:t>에 명시된 사설 </a:t>
            </a:r>
            <a:r>
              <a:rPr lang="en-US" altLang="ko-KR" sz="1200" b="1" dirty="0" smtClean="0"/>
              <a:t>IP </a:t>
            </a:r>
            <a:r>
              <a:rPr lang="ko-KR" altLang="en-US" sz="1200" b="1" dirty="0" smtClean="0"/>
              <a:t>주소 대역 제공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10.0.0.0/16 (10.0.0.0 ~ 10.0.255.255)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172.16.0.0/16 (172.16.0.0 ~ 172.16.255.255)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  192.168.0.0/16 (192.168.0.0 ~ 192.168.255.255)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  Subnet</a:t>
            </a:r>
            <a:r>
              <a:rPr lang="ko-KR" altLang="en-US" sz="1200" b="1" dirty="0" smtClean="0"/>
              <a:t>을 이용하여 </a:t>
            </a:r>
            <a:r>
              <a:rPr lang="en-US" altLang="ko-KR" sz="1200" b="1" dirty="0" smtClean="0"/>
              <a:t>VPC </a:t>
            </a:r>
            <a:r>
              <a:rPr lang="ko-KR" altLang="en-US" sz="1200" b="1" dirty="0" smtClean="0"/>
              <a:t>내 네트워크 공간을 세분화 하여 사용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NACL</a:t>
            </a:r>
            <a:r>
              <a:rPr lang="ko-KR" altLang="en-US" sz="1200" b="1" dirty="0" smtClean="0"/>
              <a:t>을 이용하여 </a:t>
            </a:r>
            <a:r>
              <a:rPr lang="en-US" altLang="ko-KR" sz="1200" b="1" dirty="0" smtClean="0"/>
              <a:t>inbound/outbound </a:t>
            </a:r>
            <a:r>
              <a:rPr lang="ko-KR" altLang="en-US" sz="1200" b="1" dirty="0" smtClean="0"/>
              <a:t>네트워크 트래픽을 </a:t>
            </a:r>
            <a:r>
              <a:rPr lang="en-US" altLang="ko-KR" sz="1200" b="1" dirty="0" smtClean="0"/>
              <a:t>Subnet </a:t>
            </a:r>
            <a:r>
              <a:rPr lang="ko-KR" altLang="en-US" sz="1200" b="1" dirty="0" smtClean="0"/>
              <a:t>단위로 </a:t>
            </a:r>
            <a:r>
              <a:rPr lang="ko-KR" altLang="en-US" sz="1200" b="1" dirty="0" err="1" smtClean="0"/>
              <a:t>제어가능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VPC </a:t>
            </a:r>
            <a:r>
              <a:rPr lang="en-US" altLang="ko-KR" sz="1200" b="1" dirty="0" err="1" smtClean="0"/>
              <a:t>Flowlog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기능을 통해 네트워크 트래픽 정보를 수집</a:t>
            </a:r>
            <a:r>
              <a:rPr lang="en-US" altLang="ko-KR" sz="1200" b="1" dirty="0" smtClean="0"/>
              <a:t>, Object Storage</a:t>
            </a:r>
            <a:r>
              <a:rPr lang="ko-KR" altLang="en-US" sz="1200" b="1" dirty="0" smtClean="0"/>
              <a:t>에 저장</a:t>
            </a:r>
            <a:r>
              <a:rPr lang="en-US" altLang="ko-KR" sz="1200" b="1" dirty="0" smtClean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1132031" y="5155453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VPC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구성요소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5647503"/>
            <a:ext cx="7064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VPC, Subnet, NAT Gateway, Route Table</a:t>
            </a:r>
            <a:r>
              <a:rPr lang="en-US" altLang="ko-KR" sz="1200" b="1" dirty="0" smtClean="0"/>
              <a:t>, </a:t>
            </a:r>
            <a:r>
              <a:rPr lang="en-US" altLang="ko-KR" sz="1200" b="1" dirty="0"/>
              <a:t>NACL, Virtual Private Gateway, VPC Peering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466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9631" y="1776484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NACL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69168" y="2124852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Network Access Control List</a:t>
            </a:r>
            <a:r>
              <a:rPr lang="ko-KR" altLang="en-US" sz="1200" b="1" dirty="0"/>
              <a:t>의 약자로 </a:t>
            </a:r>
            <a:r>
              <a:rPr lang="en-US" altLang="ko-KR" sz="1200" b="1" dirty="0"/>
              <a:t>VPC</a:t>
            </a:r>
            <a:r>
              <a:rPr lang="ko-KR" altLang="en-US" sz="1200" b="1" dirty="0"/>
              <a:t>의 보안을 강화시키는 </a:t>
            </a:r>
            <a:r>
              <a:rPr lang="ko-KR" altLang="en-US" sz="1200" b="1" dirty="0" smtClean="0"/>
              <a:t>요소</a:t>
            </a:r>
            <a:endParaRPr lang="en-US" altLang="ko-KR" sz="1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Allow/Deny </a:t>
            </a:r>
            <a:r>
              <a:rPr lang="ko-KR" altLang="en-US" sz="1200" b="1" dirty="0"/>
              <a:t>모두 설정 가능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상태 </a:t>
            </a:r>
            <a:r>
              <a:rPr lang="ko-KR" altLang="en-US" sz="1200" b="1" dirty="0" err="1"/>
              <a:t>비저장</a:t>
            </a:r>
            <a:r>
              <a:rPr lang="ko-KR" altLang="en-US" sz="1200" b="1" dirty="0"/>
              <a:t> 방식 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/>
              <a:t>ACG vs NACL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27" y="3048155"/>
            <a:ext cx="7119341" cy="19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551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NAVER CLOUD PLATFORM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E2849C-9D47-4365-94C1-CAEE8A3B4551}"/>
              </a:ext>
            </a:extLst>
          </p:cNvPr>
          <p:cNvSpPr/>
          <p:nvPr/>
        </p:nvSpPr>
        <p:spPr>
          <a:xfrm>
            <a:off x="10190784" y="220919"/>
            <a:ext cx="1798890" cy="6905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1077981-5227-410B-A2EF-83107FAA768C}"/>
              </a:ext>
            </a:extLst>
          </p:cNvPr>
          <p:cNvSpPr txBox="1"/>
          <p:nvPr/>
        </p:nvSpPr>
        <p:spPr>
          <a:xfrm>
            <a:off x="10191586" y="349458"/>
            <a:ext cx="1797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j-ea"/>
                <a:ea typeface="+mj-ea"/>
              </a:rPr>
              <a:t>VPC </a:t>
            </a:r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구성요소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32031" y="1631965"/>
            <a:ext cx="339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accent1"/>
                </a:solidFill>
              </a:rPr>
              <a:t>Subnet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이란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97313" y="1993395"/>
            <a:ext cx="7936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VPC </a:t>
            </a:r>
            <a:r>
              <a:rPr lang="ko-KR" altLang="en-US" sz="1200" b="1" dirty="0"/>
              <a:t>네트워크 대역 공간을 세분화하여 </a:t>
            </a:r>
            <a:r>
              <a:rPr lang="ko-KR" altLang="en-US" sz="1200" b="1" dirty="0" smtClean="0"/>
              <a:t>사용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인터넷 </a:t>
            </a:r>
            <a:r>
              <a:rPr lang="ko-KR" altLang="en-US" sz="1200" b="1" dirty="0"/>
              <a:t>게이트웨이</a:t>
            </a:r>
            <a:r>
              <a:rPr lang="en-US" altLang="ko-KR" sz="1200" b="1" dirty="0"/>
              <a:t>, NAT </a:t>
            </a:r>
            <a:r>
              <a:rPr lang="ko-KR" altLang="en-US" sz="1200" b="1" dirty="0"/>
              <a:t>게이트웨이용 </a:t>
            </a:r>
            <a:r>
              <a:rPr lang="ko-KR" altLang="en-US" sz="1200" b="1" dirty="0" err="1"/>
              <a:t>서브넷을</a:t>
            </a:r>
            <a:r>
              <a:rPr lang="ko-KR" altLang="en-US" sz="1200" b="1" dirty="0"/>
              <a:t> 별도로 생성하여 외부 인터넷과의 통신을 조절할 수 </a:t>
            </a:r>
            <a:r>
              <a:rPr lang="ko-KR" altLang="en-US" sz="1200" b="1" dirty="0" smtClean="0"/>
              <a:t>있음</a:t>
            </a:r>
            <a:endParaRPr lang="en-US" altLang="ko-KR" sz="1200" b="1" dirty="0" smtClean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NACL</a:t>
            </a:r>
            <a:r>
              <a:rPr lang="ko-KR" altLang="en-US" sz="1200" b="1" dirty="0"/>
              <a:t>을 이용하여 </a:t>
            </a:r>
            <a:r>
              <a:rPr lang="en-US" altLang="ko-KR" sz="1200" b="1" dirty="0" smtClean="0"/>
              <a:t>inbound/outbound </a:t>
            </a:r>
            <a:r>
              <a:rPr lang="ko-KR" altLang="en-US" sz="1200" b="1" dirty="0"/>
              <a:t>네트워크 트래픽을 </a:t>
            </a:r>
            <a:r>
              <a:rPr lang="en-US" altLang="ko-KR" sz="1200" b="1" dirty="0"/>
              <a:t>Subnet </a:t>
            </a:r>
            <a:r>
              <a:rPr lang="ko-KR" altLang="en-US" sz="1200" b="1" dirty="0"/>
              <a:t>단위로 제어 </a:t>
            </a:r>
            <a:r>
              <a:rPr lang="ko-KR" altLang="en-US" sz="1200" b="1" dirty="0" smtClean="0"/>
              <a:t>가능</a:t>
            </a:r>
            <a:endParaRPr lang="en-US" altLang="ko-KR" sz="1200" b="1" dirty="0"/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C000"/>
                </a:solidFill>
              </a:rPr>
              <a:t>Public Subnet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서버만 위치시킬 수 있으며 서버에 공인 </a:t>
            </a:r>
            <a:r>
              <a:rPr lang="en-US" altLang="ko-KR" sz="1200" b="1" dirty="0" smtClean="0"/>
              <a:t>IP</a:t>
            </a:r>
            <a:r>
              <a:rPr lang="ko-KR" altLang="en-US" sz="1200" b="1" dirty="0" smtClean="0"/>
              <a:t>를 부여할 수 있다</a:t>
            </a:r>
            <a:r>
              <a:rPr lang="en-US" altLang="ko-KR" sz="1200" b="1" dirty="0" smtClean="0"/>
              <a:t>.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FFC000"/>
                </a:solidFill>
              </a:rPr>
              <a:t>Private Subnet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서버 혹은 </a:t>
            </a:r>
            <a:r>
              <a:rPr lang="ko-KR" altLang="en-US" sz="1200" b="1" dirty="0" err="1" smtClean="0"/>
              <a:t>로드밸런서를</a:t>
            </a:r>
            <a:r>
              <a:rPr lang="ko-KR" altLang="en-US" sz="1200" b="1" dirty="0" smtClean="0"/>
              <a:t> 위치시킬 수 있다</a:t>
            </a:r>
            <a:r>
              <a:rPr lang="en-US" altLang="ko-KR" sz="1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20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7950</TotalTime>
  <Words>4075</Words>
  <Application>Microsoft Office PowerPoint</Application>
  <PresentationFormat>와이드스크린</PresentationFormat>
  <Paragraphs>609</Paragraphs>
  <Slides>41</Slides>
  <Notes>40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  <vt:variant>
        <vt:lpstr>재구성한 쇼</vt:lpstr>
      </vt:variant>
      <vt:variant>
        <vt:i4>1</vt:i4>
      </vt:variant>
    </vt:vector>
  </HeadingPairs>
  <TitlesOfParts>
    <vt:vector size="52" baseType="lpstr">
      <vt:lpstr>Arial Nova</vt:lpstr>
      <vt:lpstr>Lato</vt:lpstr>
      <vt:lpstr>Roboto</vt:lpstr>
      <vt:lpstr>나눔스퀘어 Bold</vt:lpstr>
      <vt:lpstr>나눔스퀘어 Light</vt:lpstr>
      <vt:lpstr>맑은 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GoodusData</cp:lastModifiedBy>
  <cp:revision>157</cp:revision>
  <dcterms:created xsi:type="dcterms:W3CDTF">2020-04-13T00:08:17Z</dcterms:created>
  <dcterms:modified xsi:type="dcterms:W3CDTF">2022-04-05T00:25:13Z</dcterms:modified>
</cp:coreProperties>
</file>